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algn="r" defTabSz="457200" rtl="1" fontAlgn="base">
      <a:spcBef>
        <a:spcPct val="0"/>
      </a:spcBef>
      <a:spcAft>
        <a:spcPct val="0"/>
      </a:spcAft>
      <a:defRPr kern="1200">
        <a:solidFill>
          <a:schemeClr val="tx1"/>
        </a:solidFill>
        <a:latin typeface="Arial" charset="0"/>
        <a:ea typeface="+mn-ea"/>
        <a:cs typeface="Arial" charset="0"/>
      </a:defRPr>
    </a:lvl1pPr>
    <a:lvl2pPr marL="457200" algn="r" defTabSz="457200" rtl="1" fontAlgn="base">
      <a:spcBef>
        <a:spcPct val="0"/>
      </a:spcBef>
      <a:spcAft>
        <a:spcPct val="0"/>
      </a:spcAft>
      <a:defRPr kern="1200">
        <a:solidFill>
          <a:schemeClr val="tx1"/>
        </a:solidFill>
        <a:latin typeface="Arial" charset="0"/>
        <a:ea typeface="+mn-ea"/>
        <a:cs typeface="Arial" charset="0"/>
      </a:defRPr>
    </a:lvl2pPr>
    <a:lvl3pPr marL="914400" algn="r" defTabSz="457200" rtl="1" fontAlgn="base">
      <a:spcBef>
        <a:spcPct val="0"/>
      </a:spcBef>
      <a:spcAft>
        <a:spcPct val="0"/>
      </a:spcAft>
      <a:defRPr kern="1200">
        <a:solidFill>
          <a:schemeClr val="tx1"/>
        </a:solidFill>
        <a:latin typeface="Arial" charset="0"/>
        <a:ea typeface="+mn-ea"/>
        <a:cs typeface="Arial" charset="0"/>
      </a:defRPr>
    </a:lvl3pPr>
    <a:lvl4pPr marL="1371600" algn="r" defTabSz="457200" rtl="1" fontAlgn="base">
      <a:spcBef>
        <a:spcPct val="0"/>
      </a:spcBef>
      <a:spcAft>
        <a:spcPct val="0"/>
      </a:spcAft>
      <a:defRPr kern="1200">
        <a:solidFill>
          <a:schemeClr val="tx1"/>
        </a:solidFill>
        <a:latin typeface="Arial" charset="0"/>
        <a:ea typeface="+mn-ea"/>
        <a:cs typeface="Arial" charset="0"/>
      </a:defRPr>
    </a:lvl4pPr>
    <a:lvl5pPr marL="1828800" algn="r" defTabSz="457200"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58"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rickwork-HD-R1a.jp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useBgFill="1">
        <p:nvSpPr>
          <p:cNvPr id="5"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4"/>
          <p:cNvSpPr/>
          <p:nvPr/>
        </p:nvSpPr>
        <p:spPr>
          <a:xfrm rot="21420000">
            <a:off x="-161925" y="293688"/>
            <a:ext cx="11366500"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24"/>
          <p:cNvSpPr/>
          <p:nvPr/>
        </p:nvSpPr>
        <p:spPr>
          <a:xfrm rot="21420000">
            <a:off x="4221163" y="5111750"/>
            <a:ext cx="515937"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a:spLocks noGrp="1"/>
          </p:cNvSpPr>
          <p:nvPr>
            <p:ph type="dt" sz="half" idx="10"/>
          </p:nvPr>
        </p:nvSpPr>
        <p:spPr>
          <a:xfrm rot="21420000">
            <a:off x="4948238" y="4578350"/>
            <a:ext cx="6143625" cy="1163638"/>
          </a:xfrm>
        </p:spPr>
        <p:txBody>
          <a:bodyPr/>
          <a:lstStyle>
            <a:lvl1pPr algn="ctr">
              <a:defRPr sz="5400">
                <a:solidFill>
                  <a:schemeClr val="accent1">
                    <a:lumMod val="50000"/>
                  </a:schemeClr>
                </a:solidFill>
              </a:defRPr>
            </a:lvl1pPr>
          </a:lstStyle>
          <a:p>
            <a:pPr>
              <a:defRPr/>
            </a:pPr>
            <a:fld id="{EBF1CFAA-1FB3-42F2-AF2C-B66D159DE35F}" type="datetimeFigureOut">
              <a:rPr lang="en-US"/>
              <a:pPr>
                <a:defRPr/>
              </a:pPr>
              <a:t>3/20/2020</a:t>
            </a:fld>
            <a:endParaRPr lang="en-US"/>
          </a:p>
        </p:txBody>
      </p:sp>
      <p:sp>
        <p:nvSpPr>
          <p:cNvPr id="11" name="Footer Placeholder 4"/>
          <p:cNvSpPr>
            <a:spLocks noGrp="1"/>
          </p:cNvSpPr>
          <p:nvPr>
            <p:ph type="ftr" sz="quarter" idx="11"/>
          </p:nvPr>
        </p:nvSpPr>
        <p:spPr>
          <a:xfrm rot="21420000">
            <a:off x="-6350" y="4883150"/>
            <a:ext cx="4048125" cy="1195388"/>
          </a:xfrm>
        </p:spPr>
        <p:txBody>
          <a:bodyPr/>
          <a:lstStyle>
            <a:lvl1pPr algn="r">
              <a:defRPr lang="en-US" sz="5400"/>
            </a:lvl1pPr>
          </a:lstStyle>
          <a:p>
            <a:pPr>
              <a:defRPr/>
            </a:pPr>
            <a:endParaRPr/>
          </a:p>
        </p:txBody>
      </p:sp>
      <p:sp>
        <p:nvSpPr>
          <p:cNvPr id="12" name="Slide Number Placeholder 5"/>
          <p:cNvSpPr>
            <a:spLocks noGrp="1"/>
          </p:cNvSpPr>
          <p:nvPr>
            <p:ph type="sldNum" sz="quarter" idx="12"/>
          </p:nvPr>
        </p:nvSpPr>
        <p:spPr>
          <a:xfrm rot="21420000">
            <a:off x="9852025" y="3832225"/>
            <a:ext cx="906463" cy="498475"/>
          </a:xfrm>
        </p:spPr>
        <p:txBody>
          <a:bodyPr/>
          <a:lstStyle>
            <a:lvl1pPr>
              <a:defRPr sz="2400">
                <a:solidFill>
                  <a:srgbClr val="404040"/>
                </a:solidFill>
              </a:defRPr>
            </a:lvl1pPr>
          </a:lstStyle>
          <a:p>
            <a:pPr>
              <a:defRPr/>
            </a:pPr>
            <a:fld id="{7BB1998B-865A-483C-88D0-374F6C9362E6}"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97415A-AB7C-4924-9EC8-1399E17A2471}"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733EC6-871B-4C5C-82B7-B5FEDAA4F6E8}"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2AE1F3-5BCB-47B9-B838-2C744685E17E}"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AE7946-4EDC-493B-BB03-917AD15C97F7}"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p:cNvSpPr txBox="1"/>
          <p:nvPr/>
        </p:nvSpPr>
        <p:spPr>
          <a:xfrm>
            <a:off x="685800" y="892175"/>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rtl="0" fontAlgn="auto">
              <a:spcAft>
                <a:spcPts val="0"/>
              </a:spcAft>
              <a:defRPr/>
            </a:pPr>
            <a:r>
              <a:rPr lang="en-US" sz="8000" dirty="0">
                <a:effectLst/>
                <a:latin typeface="+mn-lt"/>
                <a:cs typeface="+mn-cs"/>
              </a:rPr>
              <a:t>“</a:t>
            </a:r>
          </a:p>
        </p:txBody>
      </p:sp>
      <p:sp>
        <p:nvSpPr>
          <p:cNvPr id="6" name="TextBox 13"/>
          <p:cNvSpPr txBox="1"/>
          <p:nvPr/>
        </p:nvSpPr>
        <p:spPr>
          <a:xfrm>
            <a:off x="10472738" y="292258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0"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121732" y="685800"/>
            <a:ext cx="9525020" cy="2916704"/>
          </a:xfrm>
        </p:spPr>
        <p:txBody>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fld id="{6AD8CEC3-F66A-44FB-86D7-A8824D4401F3}" type="datetimeFigureOut">
              <a:rPr lang="en-US"/>
              <a:pPr>
                <a:defRPr/>
              </a:pPr>
              <a:t>3/20/2020</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678D6A20-E0B5-4EB8-9506-A09B7FBF080D}"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458EDA-2042-4CE5-80ED-2228F84EE20F}"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BA5FFB-5824-46D2-8C5B-B48558CC08EE}"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fld id="{C941ED8E-3BDF-4BAA-85BD-3E8150DE7E78}" type="datetimeFigureOut">
              <a:rPr lang="en-US"/>
              <a:pPr>
                <a:defRPr/>
              </a:pPr>
              <a:t>3/20/2020</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DD23B23B-4C14-4112-B04E-A1A1B97147D8}"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fld id="{979F99B8-98A1-4B5C-808E-DD380F5FFC4B}" type="datetimeFigureOut">
              <a:rPr lang="en-US"/>
              <a:pPr>
                <a:defRPr/>
              </a:pPr>
              <a:t>3/20/2020</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2694F579-532F-42B5-9A99-E6AA24E669E0}"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C0C46AAD-F795-47D7-97F3-3EA081A9B6FB}" type="datetimeFigureOut">
              <a:rPr lang="en-US"/>
              <a:pPr>
                <a:defRPr/>
              </a:pPr>
              <a:t>3/20/2020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9D09E22-FFB9-4DF1-AC56-0516B4F18168}"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0836A08F-DAA5-4104-9D18-2D87BA06A940}" type="datetimeFigureOut">
              <a:rPr lang="en-US"/>
              <a:pPr>
                <a:defRPr/>
              </a:pPr>
              <a:t>3/20/2020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0CDFE16E-ACFC-49F6-858F-1D052F284D14}"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60F3F9FB-DF30-4117-A4A5-82C4855208A7}" type="datetimeFigureOut">
              <a:rPr lang="en-US"/>
              <a:pPr>
                <a:defRPr/>
              </a:pPr>
              <a:t>3/20/2020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46A33C1-F718-497B-B19C-DCCD008229F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91D914D-CDE8-4684-A9B2-59E38EA769FF}"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009167-E507-4D95-9F3B-85083002A14F}"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F8EBFD46-D582-4E53-B5E7-BA1FB570294C}" type="datetimeFigureOut">
              <a:rPr lang="en-US"/>
              <a:pPr>
                <a:defRPr/>
              </a:pPr>
              <a:t>3/20/2020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B3E32CD-F46C-40D5-AD76-7E127B866A0C}"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FDE966A4-4CD7-4DA8-AD96-A174A53BE8F5}" type="datetimeFigureOut">
              <a:rPr lang="en-US"/>
              <a:pPr>
                <a:defRPr/>
              </a:pPr>
              <a:t>3/20/2020</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2EBB461C-E371-46A8-9196-21F98BDA289C}"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B2433D7-0528-4D93-B953-EE9E39CD73A5}" type="datetimeFigureOut">
              <a:rPr lang="en-US"/>
              <a:pPr>
                <a:defRPr/>
              </a:pPr>
              <a:t>3/20/2020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AAA2592-FD1A-4F19-B67A-65DC8D08E923}"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B79D50-EB6D-4171-B347-16922F2EC5E9}" type="datetimeFigureOut">
              <a:rPr lang="en-US"/>
              <a:pPr>
                <a:defRPr/>
              </a:pPr>
              <a:t>3/20/2020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F1BB5D-9F92-42DE-9B38-1CF4F05800D5}"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8F1969A6-A5BC-480F-ADC9-52FE645792FB}" type="datetimeFigureOut">
              <a:rPr lang="en-US"/>
              <a:pPr>
                <a:defRPr/>
              </a:pPr>
              <a:t>3/20/2020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74551B3-D88A-4F42-93EC-F9B22991D070}"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2757E7-D836-4926-BADD-E6DAAB415723}"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31B741-579F-4C58-B928-D21D7EC8CCBA}"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Brickwork-HD-R1a.jpg"/>
          <p:cNvPicPr>
            <a:picLocks noChangeAspect="1"/>
          </p:cNvPicPr>
          <p:nvPr/>
        </p:nvPicPr>
        <p:blipFill>
          <a:blip r:embed="rId19"/>
          <a:srcRect/>
          <a:stretch>
            <a:fillRect/>
          </a:stretch>
        </p:blipFill>
        <p:spPr bwMode="auto">
          <a:xfrm>
            <a:off x="0" y="0"/>
            <a:ext cx="12192000" cy="6858000"/>
          </a:xfrm>
          <a:prstGeom prst="rect">
            <a:avLst/>
          </a:prstGeom>
          <a:noFill/>
          <a:ln w="9525">
            <a:noFill/>
            <a:miter lim="800000"/>
            <a:headEnd/>
            <a:tailEnd/>
          </a:ln>
        </p:spPr>
      </p:pic>
      <p:grpSp>
        <p:nvGrpSpPr>
          <p:cNvPr id="1027" name="Group 9"/>
          <p:cNvGrpSpPr>
            <a:grpSpLocks/>
          </p:cNvGrpSpPr>
          <p:nvPr/>
        </p:nvGrpSpPr>
        <p:grpSpPr bwMode="auto">
          <a:xfrm>
            <a:off x="-25400" y="0"/>
            <a:ext cx="12004675"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685800"/>
            <a:ext cx="10396538" cy="115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rtl="0" fontAlgn="auto">
              <a:spcBef>
                <a:spcPts val="0"/>
              </a:spcBef>
              <a:spcAft>
                <a:spcPts val="0"/>
              </a:spcAft>
              <a:defRPr sz="3200" cap="all" baseline="0">
                <a:solidFill>
                  <a:schemeClr val="accent1">
                    <a:lumMod val="50000"/>
                  </a:schemeClr>
                </a:solidFill>
                <a:latin typeface="+mn-lt"/>
                <a:cs typeface="+mn-cs"/>
              </a:defRPr>
            </a:lvl1pPr>
          </a:lstStyle>
          <a:p>
            <a:pPr>
              <a:defRPr/>
            </a:pPr>
            <a:fld id="{EFDB9826-3688-4E9C-A496-AA748679C850}" type="datetimeFigureOut">
              <a:rPr lang="en-US"/>
              <a:pPr>
                <a:defRPr/>
              </a:pPr>
              <a:t>3/20/2020</a:t>
            </a:fld>
            <a:endParaRPr lang="en-US"/>
          </a:p>
        </p:txBody>
      </p:sp>
      <p:sp>
        <p:nvSpPr>
          <p:cNvPr id="5" name="Footer Placeholder 4"/>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rtl="0" fontAlgn="auto">
              <a:spcBef>
                <a:spcPts val="0"/>
              </a:spcBef>
              <a:spcAft>
                <a:spcPts val="0"/>
              </a:spcAft>
              <a:defRPr sz="3200" cap="all" baseline="0">
                <a:solidFill>
                  <a:schemeClr val="accent1">
                    <a:lumMod val="5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286500" y="5757863"/>
            <a:ext cx="908050" cy="498475"/>
          </a:xfrm>
          <a:prstGeom prst="rect">
            <a:avLst/>
          </a:prstGeom>
        </p:spPr>
        <p:txBody>
          <a:bodyPr vert="horz" wrap="square" lIns="91440" tIns="45720" rIns="91440" bIns="45720" numCol="1" anchor="ctr" anchorCtr="0" compatLnSpc="1">
            <a:prstTxWarp prst="textNoShape">
              <a:avLst/>
            </a:prstTxWarp>
          </a:bodyPr>
          <a:lstStyle>
            <a:lvl1pPr algn="ctr" rtl="0">
              <a:defRPr sz="3200">
                <a:solidFill>
                  <a:srgbClr val="5C0708"/>
                </a:solidFill>
                <a:latin typeface="Impact" pitchFamily="34" charset="0"/>
              </a:defRPr>
            </a:lvl1pPr>
          </a:lstStyle>
          <a:p>
            <a:pPr>
              <a:defRPr/>
            </a:pPr>
            <a:fld id="{D9315DAA-327B-478E-82BC-F7913E3533B0}"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28" r:id="rId5"/>
    <p:sldLayoutId id="2147483727" r:id="rId6"/>
    <p:sldLayoutId id="2147483726" r:id="rId7"/>
    <p:sldLayoutId id="2147483725" r:id="rId8"/>
    <p:sldLayoutId id="2147483724" r:id="rId9"/>
    <p:sldLayoutId id="2147483723" r:id="rId10"/>
    <p:sldLayoutId id="2147483722" r:id="rId11"/>
    <p:sldLayoutId id="2147483733" r:id="rId12"/>
    <p:sldLayoutId id="2147483721" r:id="rId13"/>
    <p:sldLayoutId id="2147483720" r:id="rId14"/>
    <p:sldLayoutId id="2147483719" r:id="rId15"/>
    <p:sldLayoutId id="2147483718" r:id="rId16"/>
    <p:sldLayoutId id="2147483717" r:id="rId17"/>
  </p:sldLayoutIdLst>
  <p:txStyles>
    <p:titleStyle>
      <a:lvl1pPr algn="l" rtl="0" eaLnBrk="0" fontAlgn="base" hangingPunct="0">
        <a:lnSpc>
          <a:spcPct val="90000"/>
        </a:lnSpc>
        <a:spcBef>
          <a:spcPct val="0"/>
        </a:spcBef>
        <a:spcAft>
          <a:spcPct val="0"/>
        </a:spcAft>
        <a:defRPr sz="5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5400">
          <a:solidFill>
            <a:schemeClr val="accent1"/>
          </a:solidFill>
          <a:latin typeface="Impact" pitchFamily="34" charset="0"/>
        </a:defRPr>
      </a:lvl2pPr>
      <a:lvl3pPr algn="l" rtl="0" eaLnBrk="0" fontAlgn="base" hangingPunct="0">
        <a:lnSpc>
          <a:spcPct val="90000"/>
        </a:lnSpc>
        <a:spcBef>
          <a:spcPct val="0"/>
        </a:spcBef>
        <a:spcAft>
          <a:spcPct val="0"/>
        </a:spcAft>
        <a:defRPr sz="5400">
          <a:solidFill>
            <a:schemeClr val="accent1"/>
          </a:solidFill>
          <a:latin typeface="Impact" pitchFamily="34" charset="0"/>
        </a:defRPr>
      </a:lvl3pPr>
      <a:lvl4pPr algn="l" rtl="0" eaLnBrk="0" fontAlgn="base" hangingPunct="0">
        <a:lnSpc>
          <a:spcPct val="90000"/>
        </a:lnSpc>
        <a:spcBef>
          <a:spcPct val="0"/>
        </a:spcBef>
        <a:spcAft>
          <a:spcPct val="0"/>
        </a:spcAft>
        <a:defRPr sz="5400">
          <a:solidFill>
            <a:schemeClr val="accent1"/>
          </a:solidFill>
          <a:latin typeface="Impact" pitchFamily="34" charset="0"/>
        </a:defRPr>
      </a:lvl4pPr>
      <a:lvl5pPr algn="l" rtl="0" eaLnBrk="0" fontAlgn="base" hangingPunct="0">
        <a:lnSpc>
          <a:spcPct val="90000"/>
        </a:lnSpc>
        <a:spcBef>
          <a:spcPct val="0"/>
        </a:spcBef>
        <a:spcAft>
          <a:spcPct val="0"/>
        </a:spcAft>
        <a:defRPr sz="5400">
          <a:solidFill>
            <a:schemeClr val="accent1"/>
          </a:solidFill>
          <a:latin typeface="Impact" pitchFamily="34" charset="0"/>
        </a:defRPr>
      </a:lvl5pPr>
      <a:lvl6pPr marL="457200" algn="l" rtl="0" fontAlgn="base">
        <a:lnSpc>
          <a:spcPct val="90000"/>
        </a:lnSpc>
        <a:spcBef>
          <a:spcPct val="0"/>
        </a:spcBef>
        <a:spcAft>
          <a:spcPct val="0"/>
        </a:spcAft>
        <a:defRPr sz="5400">
          <a:solidFill>
            <a:schemeClr val="accent1"/>
          </a:solidFill>
          <a:latin typeface="Impact" pitchFamily="34" charset="0"/>
        </a:defRPr>
      </a:lvl6pPr>
      <a:lvl7pPr marL="914400" algn="l" rtl="0" fontAlgn="base">
        <a:lnSpc>
          <a:spcPct val="90000"/>
        </a:lnSpc>
        <a:spcBef>
          <a:spcPct val="0"/>
        </a:spcBef>
        <a:spcAft>
          <a:spcPct val="0"/>
        </a:spcAft>
        <a:defRPr sz="5400">
          <a:solidFill>
            <a:schemeClr val="accent1"/>
          </a:solidFill>
          <a:latin typeface="Impact" pitchFamily="34" charset="0"/>
        </a:defRPr>
      </a:lvl7pPr>
      <a:lvl8pPr marL="1371600" algn="l" rtl="0" fontAlgn="base">
        <a:lnSpc>
          <a:spcPct val="90000"/>
        </a:lnSpc>
        <a:spcBef>
          <a:spcPct val="0"/>
        </a:spcBef>
        <a:spcAft>
          <a:spcPct val="0"/>
        </a:spcAft>
        <a:defRPr sz="5400">
          <a:solidFill>
            <a:schemeClr val="accent1"/>
          </a:solidFill>
          <a:latin typeface="Impact" pitchFamily="34" charset="0"/>
        </a:defRPr>
      </a:lvl8pPr>
      <a:lvl9pPr marL="1828800" algn="l" rtl="0" fontAlgn="base">
        <a:lnSpc>
          <a:spcPct val="90000"/>
        </a:lnSpc>
        <a:spcBef>
          <a:spcPct val="0"/>
        </a:spcBef>
        <a:spcAft>
          <a:spcPct val="0"/>
        </a:spcAft>
        <a:defRPr sz="5400">
          <a:solidFill>
            <a:schemeClr val="accent1"/>
          </a:solidFill>
          <a:latin typeface="Impact" pitchFamily="34" charset="0"/>
        </a:defRPr>
      </a:lvl9pPr>
    </p:titleStyle>
    <p:bodyStyle>
      <a:lvl1pPr marL="228600" indent="-228600" algn="l" rtl="0" eaLnBrk="0" fontAlgn="base" hangingPunct="0">
        <a:lnSpc>
          <a:spcPct val="120000"/>
        </a:lnSpc>
        <a:spcBef>
          <a:spcPts val="1000"/>
        </a:spcBef>
        <a:spcAft>
          <a:spcPct val="0"/>
        </a:spcAft>
        <a:buClr>
          <a:schemeClr val="accent1"/>
        </a:buClr>
        <a:buSzPct val="160000"/>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60000"/>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60000"/>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o3UvGN7UqHM&amp;list=PL-s8jJ6Ayv4O3_AsA5CBk4f9xi6QD6wW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bject 2"/>
          <p:cNvSpPr>
            <a:spLocks noChangeArrowheads="1"/>
          </p:cNvSpPr>
          <p:nvPr/>
        </p:nvSpPr>
        <p:spPr bwMode="auto">
          <a:xfrm>
            <a:off x="0" y="0"/>
            <a:ext cx="7570788" cy="10714038"/>
          </a:xfrm>
          <a:prstGeom prst="rect">
            <a:avLst/>
          </a:prstGeom>
          <a:blipFill dpi="0" rotWithShape="1">
            <a:blip r:embed="rId2"/>
            <a:srcRect/>
            <a:stretch>
              <a:fillRect/>
            </a:stretch>
          </a:blipFill>
          <a:ln w="9525">
            <a:noFill/>
            <a:miter lim="800000"/>
            <a:headEnd/>
            <a:tailEnd/>
          </a:ln>
        </p:spPr>
        <p:txBody>
          <a:bodyPr lIns="0" tIns="0" rIns="0" bIns="0"/>
          <a:lstStyle/>
          <a:p>
            <a:pPr algn="l" rtl="0"/>
            <a:endParaRPr lang="ar-JO">
              <a:latin typeface="Impact" pitchFamily="34" charset="0"/>
            </a:endParaRPr>
          </a:p>
        </p:txBody>
      </p:sp>
      <p:pic>
        <p:nvPicPr>
          <p:cNvPr id="19458" name="Picture 4"/>
          <p:cNvPicPr>
            <a:picLocks noChangeAspect="1"/>
          </p:cNvPicPr>
          <p:nvPr/>
        </p:nvPicPr>
        <p:blipFill>
          <a:blip r:embed="rId3"/>
          <a:srcRect/>
          <a:stretch>
            <a:fillRect/>
          </a:stretch>
        </p:blipFill>
        <p:spPr bwMode="auto">
          <a:xfrm>
            <a:off x="7277100" y="2935288"/>
            <a:ext cx="5022850" cy="987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48000" y="3105150"/>
            <a:ext cx="6096000" cy="923925"/>
          </a:xfrm>
          <a:prstGeom prst="rect">
            <a:avLst/>
          </a:prstGeom>
          <a:noFill/>
          <a:ln w="9525">
            <a:noFill/>
            <a:miter lim="800000"/>
            <a:headEnd/>
            <a:tailEnd/>
          </a:ln>
        </p:spPr>
        <p:txBody>
          <a:bodyPr>
            <a:spAutoFit/>
          </a:bodyPr>
          <a:lstStyle/>
          <a:p>
            <a:r>
              <a:rPr lang="en-US">
                <a:hlinkClick r:id="rId2"/>
              </a:rPr>
              <a:t>https://www.youtube.com/watch?v=o3UvGN7UqHM&amp;list=PL-s8jJ6Ayv4O3_AsA5CBk4f9xi6QD6wW6</a:t>
            </a:r>
            <a:endParaRPr lang="en-US"/>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66738" y="488950"/>
            <a:ext cx="4506912" cy="2952750"/>
          </a:xfrm>
          <a:prstGeom prst="rect">
            <a:avLst/>
          </a:prstGeom>
          <a:noFill/>
          <a:ln w="9525">
            <a:noFill/>
            <a:miter lim="800000"/>
            <a:headEnd/>
            <a:tailEnd/>
          </a:ln>
        </p:spPr>
        <p:txBody>
          <a:bodyPr>
            <a:spAutoFit/>
          </a:bodyPr>
          <a:lstStyle/>
          <a:p>
            <a:pPr marL="12700" algn="l" rtl="0">
              <a:spcBef>
                <a:spcPts val="800"/>
              </a:spcBef>
            </a:pPr>
            <a:r>
              <a:rPr lang="en-US" sz="3600" b="1">
                <a:solidFill>
                  <a:srgbClr val="DA2128"/>
                </a:solidFill>
                <a:latin typeface="Lucida Sans" pitchFamily="34" charset="0"/>
              </a:rPr>
              <a:t>Before you watch</a:t>
            </a:r>
            <a:endParaRPr lang="en-US" sz="3600">
              <a:solidFill>
                <a:srgbClr val="000000"/>
              </a:solidFill>
              <a:latin typeface="Lucida Sans" pitchFamily="34" charset="0"/>
            </a:endParaRPr>
          </a:p>
          <a:p>
            <a:pPr marL="12700" algn="l" rtl="0">
              <a:lnSpc>
                <a:spcPts val="1200"/>
              </a:lnSpc>
              <a:spcBef>
                <a:spcPts val="775"/>
              </a:spcBef>
              <a:buClr>
                <a:srgbClr val="DA2128"/>
              </a:buClr>
              <a:buSzPct val="120000"/>
              <a:buFont typeface="Tahoma" pitchFamily="34" charset="0"/>
              <a:buAutoNum type="arabicPlain"/>
            </a:pPr>
            <a:r>
              <a:rPr lang="en-US">
                <a:solidFill>
                  <a:srgbClr val="231F20"/>
                </a:solidFill>
                <a:latin typeface="Palatino Linotype" pitchFamily="18" charset="0"/>
              </a:rPr>
              <a:t>Work in groups. Look at the photo and discuss the  questions.</a:t>
            </a:r>
            <a:endParaRPr lang="en-US">
              <a:solidFill>
                <a:srgbClr val="000000"/>
              </a:solidFill>
              <a:latin typeface="Palatino Linotype" pitchFamily="18" charset="0"/>
            </a:endParaRPr>
          </a:p>
          <a:p>
            <a:pPr marL="371475" lvl="1" indent="-179388" algn="l" rtl="0">
              <a:spcBef>
                <a:spcPts val="525"/>
              </a:spcBef>
              <a:buFontTx/>
              <a:buAutoNum type="arabicPlain"/>
            </a:pPr>
            <a:r>
              <a:rPr lang="en-US">
                <a:solidFill>
                  <a:srgbClr val="231F20"/>
                </a:solidFill>
                <a:latin typeface="Palatino Linotype" pitchFamily="18" charset="0"/>
              </a:rPr>
              <a:t>Where are the people in the photo?</a:t>
            </a:r>
            <a:endParaRPr lang="en-US">
              <a:solidFill>
                <a:srgbClr val="000000"/>
              </a:solidFill>
              <a:latin typeface="Palatino Linotype" pitchFamily="18" charset="0"/>
            </a:endParaRPr>
          </a:p>
          <a:p>
            <a:pPr marL="371475" lvl="1" indent="-179388" algn="l" rtl="0">
              <a:buFontTx/>
              <a:buAutoNum type="arabicPlain"/>
            </a:pPr>
            <a:r>
              <a:rPr lang="en-US">
                <a:solidFill>
                  <a:srgbClr val="231F20"/>
                </a:solidFill>
                <a:latin typeface="Palatino Linotype" pitchFamily="18" charset="0"/>
              </a:rPr>
              <a:t>What do you think they are doing?</a:t>
            </a:r>
            <a:endParaRPr lang="en-US">
              <a:solidFill>
                <a:srgbClr val="000000"/>
              </a:solidFill>
              <a:latin typeface="Palatino Linotype" pitchFamily="18" charset="0"/>
            </a:endParaRPr>
          </a:p>
          <a:p>
            <a:pPr marL="371475" lvl="1" indent="-179388" algn="l" rtl="0">
              <a:buFontTx/>
              <a:buAutoNum type="arabicPlain"/>
            </a:pPr>
            <a:r>
              <a:rPr lang="en-US">
                <a:solidFill>
                  <a:srgbClr val="231F20"/>
                </a:solidFill>
                <a:latin typeface="Palatino Linotype" pitchFamily="18" charset="0"/>
              </a:rPr>
              <a:t>What does the caption tell us about the people?</a:t>
            </a:r>
          </a:p>
          <a:p>
            <a:pPr marL="371475" lvl="1" indent="-179388" algn="l" rtl="0"/>
            <a:endParaRPr lang="en-US">
              <a:solidFill>
                <a:srgbClr val="000000"/>
              </a:solidFill>
              <a:latin typeface="Palatino Linotype" pitchFamily="18" charset="0"/>
            </a:endParaRPr>
          </a:p>
          <a:p>
            <a:pPr marL="12700" algn="l" rtl="0">
              <a:lnSpc>
                <a:spcPts val="1200"/>
              </a:lnSpc>
              <a:spcBef>
                <a:spcPts val="888"/>
              </a:spcBef>
              <a:buClr>
                <a:srgbClr val="DA2128"/>
              </a:buClr>
              <a:buSzPct val="120000"/>
              <a:buFont typeface="Tahoma" pitchFamily="34" charset="0"/>
              <a:buAutoNum type="arabicPlain"/>
            </a:pPr>
            <a:r>
              <a:rPr lang="en-US">
                <a:solidFill>
                  <a:srgbClr val="231F20"/>
                </a:solidFill>
                <a:latin typeface="Palatino Linotype" pitchFamily="18" charset="0"/>
              </a:rPr>
              <a:t>Work in pairs. Write down five images you think  you will see in the video.</a:t>
            </a:r>
            <a:endParaRPr lang="en-US">
              <a:solidFill>
                <a:srgbClr val="000000"/>
              </a:solidFill>
              <a:latin typeface="Palatino Linotype" pitchFamily="18" charset="0"/>
            </a:endParaRPr>
          </a:p>
        </p:txBody>
      </p:sp>
      <p:sp>
        <p:nvSpPr>
          <p:cNvPr id="21506" name="Rectangle 3"/>
          <p:cNvSpPr>
            <a:spLocks noChangeArrowheads="1"/>
          </p:cNvSpPr>
          <p:nvPr/>
        </p:nvSpPr>
        <p:spPr bwMode="auto">
          <a:xfrm>
            <a:off x="438150" y="3694113"/>
            <a:ext cx="9413875" cy="1463675"/>
          </a:xfrm>
          <a:prstGeom prst="rect">
            <a:avLst/>
          </a:prstGeom>
          <a:noFill/>
          <a:ln w="9525">
            <a:noFill/>
            <a:miter lim="800000"/>
            <a:headEnd/>
            <a:tailEnd/>
          </a:ln>
        </p:spPr>
        <p:txBody>
          <a:bodyPr>
            <a:spAutoFit/>
          </a:bodyPr>
          <a:lstStyle/>
          <a:p>
            <a:pPr marL="12700" algn="l" rtl="0">
              <a:spcBef>
                <a:spcPts val="800"/>
              </a:spcBef>
            </a:pPr>
            <a:r>
              <a:rPr lang="en-US" sz="3600" b="1">
                <a:solidFill>
                  <a:srgbClr val="DA2128"/>
                </a:solidFill>
                <a:latin typeface="Lucida Sans" pitchFamily="34" charset="0"/>
              </a:rPr>
              <a:t>While you watch</a:t>
            </a:r>
            <a:endParaRPr lang="en-US" sz="3600">
              <a:latin typeface="Lucida Sans" pitchFamily="34" charset="0"/>
            </a:endParaRPr>
          </a:p>
          <a:p>
            <a:pPr marL="12700" algn="l" rtl="0">
              <a:lnSpc>
                <a:spcPts val="1200"/>
              </a:lnSpc>
              <a:spcBef>
                <a:spcPts val="775"/>
              </a:spcBef>
              <a:buClr>
                <a:srgbClr val="DA2128"/>
              </a:buClr>
              <a:buSzPct val="120000"/>
              <a:buFont typeface="Tahoma" pitchFamily="34" charset="0"/>
              <a:buAutoNum type="arabicPlain" startAt="3"/>
            </a:pPr>
            <a:r>
              <a:rPr lang="en-US">
                <a:solidFill>
                  <a:srgbClr val="231F20"/>
                </a:solidFill>
                <a:latin typeface="Palatino Linotype" pitchFamily="18" charset="0"/>
              </a:rPr>
              <a:t>Watch the video and check your ideas from  Exercise 2.</a:t>
            </a:r>
            <a:endParaRPr lang="en-US">
              <a:latin typeface="Palatino Linotype" pitchFamily="18" charset="0"/>
            </a:endParaRPr>
          </a:p>
          <a:p>
            <a:pPr marL="12700" algn="l" rtl="0">
              <a:lnSpc>
                <a:spcPts val="1200"/>
              </a:lnSpc>
              <a:spcBef>
                <a:spcPts val="850"/>
              </a:spcBef>
              <a:buClr>
                <a:srgbClr val="DA2128"/>
              </a:buClr>
              <a:buSzPct val="120000"/>
              <a:buFont typeface="Tahoma" pitchFamily="34" charset="0"/>
              <a:buAutoNum type="arabicPlain" startAt="3"/>
            </a:pPr>
            <a:r>
              <a:rPr lang="en-US">
                <a:solidFill>
                  <a:srgbClr val="231F20"/>
                </a:solidFill>
                <a:latin typeface="Palatino Linotype" pitchFamily="18" charset="0"/>
              </a:rPr>
              <a:t>Watch the first part of the video (to 02.30). Find</a:t>
            </a:r>
          </a:p>
          <a:p>
            <a:pPr marL="12700" algn="l" rtl="0">
              <a:lnSpc>
                <a:spcPts val="1200"/>
              </a:lnSpc>
              <a:spcBef>
                <a:spcPts val="850"/>
              </a:spcBef>
              <a:buClr>
                <a:srgbClr val="DA2128"/>
              </a:buClr>
              <a:buSzPct val="120000"/>
            </a:pPr>
            <a:r>
              <a:rPr lang="en-US">
                <a:solidFill>
                  <a:srgbClr val="231F20"/>
                </a:solidFill>
                <a:latin typeface="Palatino Linotype" pitchFamily="18" charset="0"/>
              </a:rPr>
              <a:t>  and underline eleven errors. Write the correct  information below the text.</a:t>
            </a:r>
            <a:endParaRPr lang="en-US">
              <a:latin typeface="Palatino Linotyp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095375" y="1028700"/>
            <a:ext cx="9542463" cy="2862263"/>
          </a:xfrm>
          <a:prstGeom prst="rect">
            <a:avLst/>
          </a:prstGeom>
          <a:noFill/>
          <a:ln w="9525">
            <a:noFill/>
            <a:miter lim="800000"/>
            <a:headEnd/>
            <a:tailEnd/>
          </a:ln>
        </p:spPr>
        <p:txBody>
          <a:bodyPr>
            <a:spAutoFit/>
          </a:bodyPr>
          <a:lstStyle/>
          <a:p>
            <a:pPr algn="l" rtl="0"/>
            <a:r>
              <a:rPr lang="en-US">
                <a:latin typeface="Impact" pitchFamily="34" charset="0"/>
              </a:rPr>
              <a:t>Large numbers of immigrants have come to  the United States since the early 17th century.</a:t>
            </a:r>
          </a:p>
          <a:p>
            <a:pPr algn="l" rtl="0"/>
            <a:r>
              <a:rPr lang="en-US">
                <a:latin typeface="Impact" pitchFamily="34" charset="0"/>
              </a:rPr>
              <a:t>Europeans settled mainly in the western half of the  country. Immigrants from Asia and from Mexico  settled mostly in the east and the northwest.</a:t>
            </a:r>
          </a:p>
          <a:p>
            <a:pPr algn="l" rtl="0"/>
            <a:r>
              <a:rPr lang="en-US">
                <a:latin typeface="Impact" pitchFamily="34" charset="0"/>
              </a:rPr>
              <a:t>Between 1892 and 1954, Ellis Island in Los Angeles  Harbour admitted seventeen million immigrants.  In 1907, as many as eleven thousand people a  week were processed. And today, four out of  every five Americans can trace part of their family  history directly back to Ellis Island. Many of these  immigrants settled on the Upper East side of  Manhattan. The Tenement Museum shows how  harsh their living conditions could be. Families</a:t>
            </a:r>
          </a:p>
          <a:p>
            <a:pPr algn="l" rtl="0"/>
            <a:r>
              <a:rPr lang="en-US">
                <a:latin typeface="Impact" pitchFamily="34" charset="0"/>
              </a:rPr>
              <a:t>of eleven people lived in small apartments with  just two rooms. On the other side of the country,  families arrived at Devil’s Island in California,  where conditions were more relaxed for Asians.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48000" y="541338"/>
            <a:ext cx="7216775" cy="3441700"/>
          </a:xfrm>
          <a:prstGeom prst="rect">
            <a:avLst/>
          </a:prstGeom>
          <a:noFill/>
          <a:ln w="9525">
            <a:noFill/>
            <a:miter lim="800000"/>
            <a:headEnd/>
            <a:tailEnd/>
          </a:ln>
        </p:spPr>
        <p:txBody>
          <a:bodyPr>
            <a:spAutoFit/>
          </a:bodyPr>
          <a:lstStyle/>
          <a:p>
            <a:pPr algn="l" rtl="0"/>
            <a:r>
              <a:rPr lang="en-US">
                <a:solidFill>
                  <a:srgbClr val="231F20"/>
                </a:solidFill>
                <a:latin typeface="Palatino Linotype" pitchFamily="18" charset="0"/>
              </a:rPr>
              <a:t>Watch the second part of the video (02.31 to the  end). Answer these questions.</a:t>
            </a:r>
          </a:p>
          <a:p>
            <a:pPr algn="l" rtl="0">
              <a:spcBef>
                <a:spcPts val="100"/>
              </a:spcBef>
              <a:buFontTx/>
              <a:buAutoNum type="arabicPlain"/>
            </a:pPr>
            <a:r>
              <a:rPr lang="en-US">
                <a:solidFill>
                  <a:srgbClr val="231F20"/>
                </a:solidFill>
                <a:latin typeface="Palatino Linotype" pitchFamily="18" charset="0"/>
              </a:rPr>
              <a:t>How many legal immigrants arrive in the US  each year?</a:t>
            </a:r>
            <a:endParaRPr lang="en-US">
              <a:latin typeface="Palatino Linotype" pitchFamily="18" charset="0"/>
            </a:endParaRPr>
          </a:p>
          <a:p>
            <a:pPr algn="l" rtl="0">
              <a:spcBef>
                <a:spcPts val="50"/>
              </a:spcBef>
              <a:buFontTx/>
              <a:buAutoNum type="arabicPlain" startAt="2"/>
            </a:pPr>
            <a:r>
              <a:rPr lang="en-US">
                <a:solidFill>
                  <a:srgbClr val="231F20"/>
                </a:solidFill>
                <a:latin typeface="Palatino Linotype" pitchFamily="18" charset="0"/>
              </a:rPr>
              <a:t>What particular challenge is there along the  US–Mexico border?</a:t>
            </a:r>
            <a:endParaRPr lang="en-US">
              <a:latin typeface="Palatino Linotype" pitchFamily="18" charset="0"/>
            </a:endParaRPr>
          </a:p>
          <a:p>
            <a:pPr algn="l" rtl="0"/>
            <a:r>
              <a:rPr lang="en-US">
                <a:solidFill>
                  <a:srgbClr val="231F20"/>
                </a:solidFill>
                <a:latin typeface="Palatino Linotype" pitchFamily="18" charset="0"/>
              </a:rPr>
              <a:t>3 What have foreign-born citizens brought with  them to the US?</a:t>
            </a:r>
            <a:endParaRPr lang="en-US">
              <a:latin typeface="Palatino Linotype" pitchFamily="18" charset="0"/>
            </a:endParaRPr>
          </a:p>
          <a:p>
            <a:pPr algn="l" rtl="0"/>
            <a:r>
              <a:rPr lang="en-US">
                <a:solidFill>
                  <a:srgbClr val="231F20"/>
                </a:solidFill>
                <a:latin typeface="Palatino Linotype" pitchFamily="18" charset="0"/>
              </a:rPr>
              <a:t>4 How is the US economy affected by immigration?</a:t>
            </a:r>
          </a:p>
          <a:p>
            <a:pPr algn="l" rtl="0"/>
            <a:r>
              <a:rPr lang="en-US">
                <a:solidFill>
                  <a:srgbClr val="231F20"/>
                </a:solidFill>
                <a:latin typeface="Palatino Linotype" pitchFamily="18" charset="0"/>
              </a:rPr>
              <a:t>5 What do immigrants usually share with people  already living in the US?</a:t>
            </a:r>
            <a:endParaRPr lang="en-US">
              <a:latin typeface="Palatino Linotype" pitchFamily="18" charset="0"/>
            </a:endParaRPr>
          </a:p>
          <a:p>
            <a:pPr algn="l" rtl="0"/>
            <a:r>
              <a:rPr lang="en-US">
                <a:solidFill>
                  <a:srgbClr val="231F20"/>
                </a:solidFill>
                <a:latin typeface="Palatino Linotype" pitchFamily="18" charset="0"/>
              </a:rPr>
              <a:t>6 How does this help the immigrants</a:t>
            </a:r>
          </a:p>
          <a:p>
            <a:pPr algn="l" rtl="0"/>
            <a:endParaRPr lang="en-US">
              <a:solidFill>
                <a:srgbClr val="231F20"/>
              </a:solidFill>
              <a:latin typeface="Palatino Linotype" pitchFamily="18" charset="0"/>
            </a:endParaRPr>
          </a:p>
          <a:p>
            <a:pPr algn="l" rtl="0"/>
            <a:endParaRPr lang="en-US">
              <a:solidFill>
                <a:srgbClr val="231F20"/>
              </a:solidFill>
              <a:latin typeface="Palatino Linotype" pitchFamily="18" charset="0"/>
            </a:endParaRPr>
          </a:p>
          <a:p>
            <a:pPr algn="l" rtl="0"/>
            <a:endParaRPr lang="en-US">
              <a:latin typeface="Impact"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747713" y="244475"/>
            <a:ext cx="10572750" cy="5102225"/>
          </a:xfrm>
          <a:prstGeom prst="rect">
            <a:avLst/>
          </a:prstGeom>
          <a:noFill/>
          <a:ln w="9525">
            <a:noFill/>
            <a:miter lim="800000"/>
            <a:headEnd/>
            <a:tailEnd/>
          </a:ln>
        </p:spPr>
        <p:txBody>
          <a:bodyPr>
            <a:spAutoFit/>
          </a:bodyPr>
          <a:lstStyle/>
          <a:p>
            <a:pPr marL="12700" algn="l" rtl="0">
              <a:spcBef>
                <a:spcPts val="100"/>
              </a:spcBef>
            </a:pPr>
            <a:r>
              <a:rPr lang="en-US" b="1">
                <a:solidFill>
                  <a:srgbClr val="DA2128"/>
                </a:solidFill>
                <a:latin typeface="Lucida Sans" pitchFamily="34" charset="0"/>
              </a:rPr>
              <a:t>After you watch</a:t>
            </a:r>
            <a:endParaRPr lang="en-US">
              <a:solidFill>
                <a:srgbClr val="000000"/>
              </a:solidFill>
              <a:latin typeface="Lucida Sans" pitchFamily="34" charset="0"/>
            </a:endParaRPr>
          </a:p>
          <a:p>
            <a:pPr marL="12700" algn="l" rtl="0">
              <a:spcBef>
                <a:spcPts val="963"/>
              </a:spcBef>
              <a:buSzPct val="109000"/>
              <a:buFont typeface="Tahoma" pitchFamily="34" charset="0"/>
              <a:buAutoNum type="arabicPlain" startAt="6"/>
            </a:pPr>
            <a:r>
              <a:rPr lang="en-US" b="1">
                <a:solidFill>
                  <a:srgbClr val="DA2128"/>
                </a:solidFill>
                <a:latin typeface="Lucida Sans" pitchFamily="34" charset="0"/>
              </a:rPr>
              <a:t>Roleplay </a:t>
            </a:r>
            <a:r>
              <a:rPr lang="en-US" b="1">
                <a:solidFill>
                  <a:srgbClr val="231F20"/>
                </a:solidFill>
                <a:latin typeface="Lucida Sans" pitchFamily="34" charset="0"/>
              </a:rPr>
              <a:t>arriving at Ellis Island</a:t>
            </a:r>
            <a:endParaRPr lang="en-US">
              <a:solidFill>
                <a:srgbClr val="000000"/>
              </a:solidFill>
              <a:latin typeface="Lucida Sans" pitchFamily="34" charset="0"/>
            </a:endParaRPr>
          </a:p>
          <a:p>
            <a:pPr marL="12700" algn="just" rtl="0">
              <a:spcBef>
                <a:spcPts val="525"/>
              </a:spcBef>
            </a:pPr>
            <a:r>
              <a:rPr lang="en-US">
                <a:solidFill>
                  <a:srgbClr val="231F20"/>
                </a:solidFill>
                <a:latin typeface="Palatino Linotype" pitchFamily="18" charset="0"/>
              </a:rPr>
              <a:t>Work in pairs.</a:t>
            </a:r>
            <a:endParaRPr lang="en-US">
              <a:solidFill>
                <a:srgbClr val="000000"/>
              </a:solidFill>
              <a:latin typeface="Palatino Linotype" pitchFamily="18" charset="0"/>
            </a:endParaRPr>
          </a:p>
          <a:p>
            <a:pPr marL="12700" algn="just" rtl="0">
              <a:spcBef>
                <a:spcPts val="563"/>
              </a:spcBef>
            </a:pPr>
            <a:r>
              <a:rPr lang="en-US">
                <a:solidFill>
                  <a:srgbClr val="231F20"/>
                </a:solidFill>
                <a:latin typeface="Palatino Linotype" pitchFamily="18" charset="0"/>
              </a:rPr>
              <a:t>Student A: Imagine you are an immigrant to the  US arriving at Ellis Island. Read the information  below and make notes.</a:t>
            </a:r>
            <a:endParaRPr lang="en-US">
              <a:solidFill>
                <a:srgbClr val="000000"/>
              </a:solidFill>
              <a:latin typeface="Palatino Linotype" pitchFamily="18" charset="0"/>
            </a:endParaRPr>
          </a:p>
          <a:p>
            <a:pPr marL="12700" algn="l" rtl="0">
              <a:spcBef>
                <a:spcPts val="575"/>
              </a:spcBef>
            </a:pPr>
            <a:r>
              <a:rPr lang="en-US">
                <a:solidFill>
                  <a:srgbClr val="231F20"/>
                </a:solidFill>
                <a:latin typeface="Palatino Linotype" pitchFamily="18" charset="0"/>
              </a:rPr>
              <a:t>Student B: Imagine you are an immigration  officer at Ellis Island. Student A wants to enter the  country as an immigrant. Read the information</a:t>
            </a:r>
            <a:endParaRPr lang="en-US">
              <a:solidFill>
                <a:srgbClr val="000000"/>
              </a:solidFill>
              <a:latin typeface="Palatino Linotype" pitchFamily="18" charset="0"/>
            </a:endParaRPr>
          </a:p>
          <a:p>
            <a:pPr marL="12700" algn="l" rtl="0"/>
            <a:r>
              <a:rPr lang="en-US">
                <a:solidFill>
                  <a:srgbClr val="231F20"/>
                </a:solidFill>
                <a:latin typeface="Palatino Linotype" pitchFamily="18" charset="0"/>
              </a:rPr>
              <a:t>below and prepare questions to ask the immigrant.</a:t>
            </a:r>
            <a:endParaRPr lang="en-US">
              <a:solidFill>
                <a:srgbClr val="000000"/>
              </a:solidFill>
              <a:latin typeface="Palatino Linotype" pitchFamily="18" charset="0"/>
            </a:endParaRPr>
          </a:p>
          <a:p>
            <a:pPr marL="371475" lvl="1" indent="-179388" algn="l" rtl="0">
              <a:spcBef>
                <a:spcPts val="563"/>
              </a:spcBef>
              <a:buFontTx/>
              <a:buChar char="•"/>
            </a:pPr>
            <a:r>
              <a:rPr lang="en-US">
                <a:solidFill>
                  <a:srgbClr val="231F20"/>
                </a:solidFill>
                <a:latin typeface="Palatino Linotype" pitchFamily="18" charset="0"/>
              </a:rPr>
              <a:t>where you come from</a:t>
            </a:r>
            <a:endParaRPr lang="en-US">
              <a:solidFill>
                <a:srgbClr val="000000"/>
              </a:solidFill>
              <a:latin typeface="Palatino Linotype" pitchFamily="18" charset="0"/>
            </a:endParaRPr>
          </a:p>
          <a:p>
            <a:pPr marL="371475" lvl="1" indent="-179388" algn="l" rtl="0">
              <a:buFontTx/>
              <a:buChar char="•"/>
            </a:pPr>
            <a:r>
              <a:rPr lang="en-US">
                <a:solidFill>
                  <a:srgbClr val="231F20"/>
                </a:solidFill>
                <a:latin typeface="Palatino Linotype" pitchFamily="18" charset="0"/>
              </a:rPr>
              <a:t>your journey</a:t>
            </a:r>
            <a:endParaRPr lang="en-US">
              <a:solidFill>
                <a:srgbClr val="000000"/>
              </a:solidFill>
              <a:latin typeface="Palatino Linotype" pitchFamily="18" charset="0"/>
            </a:endParaRPr>
          </a:p>
          <a:p>
            <a:pPr marL="371475" lvl="1" indent="-179388" algn="l" rtl="0">
              <a:buFontTx/>
              <a:buChar char="•"/>
            </a:pPr>
            <a:r>
              <a:rPr lang="en-US">
                <a:solidFill>
                  <a:srgbClr val="231F20"/>
                </a:solidFill>
                <a:latin typeface="Palatino Linotype" pitchFamily="18" charset="0"/>
              </a:rPr>
              <a:t>why you want to come to the US</a:t>
            </a:r>
            <a:endParaRPr lang="en-US">
              <a:solidFill>
                <a:srgbClr val="000000"/>
              </a:solidFill>
              <a:latin typeface="Palatino Linotype" pitchFamily="18" charset="0"/>
            </a:endParaRPr>
          </a:p>
          <a:p>
            <a:pPr marL="12700" algn="l" rtl="0">
              <a:spcBef>
                <a:spcPts val="563"/>
              </a:spcBef>
            </a:pPr>
            <a:r>
              <a:rPr lang="en-US">
                <a:solidFill>
                  <a:srgbClr val="231F20"/>
                </a:solidFill>
                <a:latin typeface="Palatino Linotype" pitchFamily="18" charset="0"/>
              </a:rPr>
              <a:t>Act out the interview, then change roles and act  out the interview again.</a:t>
            </a:r>
          </a:p>
          <a:p>
            <a:pPr marL="12700" algn="l" rtl="0">
              <a:spcBef>
                <a:spcPts val="563"/>
              </a:spcBef>
            </a:pPr>
            <a:endParaRPr lang="en-US">
              <a:solidFill>
                <a:srgbClr val="000000"/>
              </a:solidFill>
              <a:latin typeface="Palatino Linotype" pitchFamily="18" charset="0"/>
            </a:endParaRPr>
          </a:p>
          <a:p>
            <a:pPr marL="12700" algn="l" rtl="0">
              <a:lnSpc>
                <a:spcPts val="1200"/>
              </a:lnSpc>
              <a:spcBef>
                <a:spcPts val="888"/>
              </a:spcBef>
              <a:buClr>
                <a:srgbClr val="DA2128"/>
              </a:buClr>
              <a:buSzPct val="120000"/>
              <a:buFont typeface="Tahoma" pitchFamily="34" charset="0"/>
              <a:buAutoNum type="arabicPlain" startAt="7"/>
            </a:pPr>
            <a:r>
              <a:rPr lang="en-US">
                <a:solidFill>
                  <a:srgbClr val="231F20"/>
                </a:solidFill>
                <a:latin typeface="Palatino Linotype" pitchFamily="18" charset="0"/>
              </a:rPr>
              <a:t>Lavinia Limon says, ‘We’re in a much better  position because we have maintained our  immigration</a:t>
            </a:r>
          </a:p>
          <a:p>
            <a:pPr marL="12700" algn="l" rtl="0">
              <a:lnSpc>
                <a:spcPts val="1200"/>
              </a:lnSpc>
              <a:spcBef>
                <a:spcPts val="888"/>
              </a:spcBef>
              <a:buClr>
                <a:srgbClr val="DA2128"/>
              </a:buClr>
              <a:buSzPct val="120000"/>
            </a:pPr>
            <a:r>
              <a:rPr lang="en-US">
                <a:solidFill>
                  <a:srgbClr val="231F20"/>
                </a:solidFill>
                <a:latin typeface="Palatino Linotype" pitchFamily="18" charset="0"/>
              </a:rPr>
              <a:t> flows.’ What do you think she means?  Do you agree with her?</a:t>
            </a:r>
          </a:p>
          <a:p>
            <a:pPr marL="12700" algn="l" rtl="0">
              <a:lnSpc>
                <a:spcPts val="1200"/>
              </a:lnSpc>
              <a:spcBef>
                <a:spcPts val="888"/>
              </a:spcBef>
              <a:buClr>
                <a:srgbClr val="DA2128"/>
              </a:buClr>
              <a:buSzPct val="120000"/>
            </a:pPr>
            <a:endParaRPr lang="en-US">
              <a:solidFill>
                <a:srgbClr val="000000"/>
              </a:solidFill>
              <a:latin typeface="Palatino Linotyp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536825" y="347663"/>
            <a:ext cx="8023225" cy="2828925"/>
          </a:xfrm>
          <a:prstGeom prst="rect">
            <a:avLst/>
          </a:prstGeom>
          <a:noFill/>
          <a:ln w="9525">
            <a:noFill/>
            <a:miter lim="800000"/>
            <a:headEnd/>
            <a:tailEnd/>
          </a:ln>
        </p:spPr>
        <p:txBody>
          <a:bodyPr>
            <a:spAutoFit/>
          </a:bodyPr>
          <a:lstStyle/>
          <a:p>
            <a:pPr marL="192088" indent="-179388" algn="l" rtl="0">
              <a:spcBef>
                <a:spcPts val="613"/>
              </a:spcBef>
              <a:buClr>
                <a:srgbClr val="DA2128"/>
              </a:buClr>
              <a:buSzPct val="120000"/>
              <a:buFont typeface="Tahoma" pitchFamily="34" charset="0"/>
              <a:buAutoNum type="arabicPlain" startAt="7"/>
              <a:tabLst>
                <a:tab pos="192088" algn="l"/>
              </a:tabLst>
            </a:pPr>
            <a:r>
              <a:rPr lang="en-US">
                <a:solidFill>
                  <a:srgbClr val="231F20"/>
                </a:solidFill>
                <a:latin typeface="Palatino Linotype" pitchFamily="18" charset="0"/>
              </a:rPr>
              <a:t>Work in groups and discuss these questions.</a:t>
            </a:r>
          </a:p>
          <a:p>
            <a:pPr marL="192088" indent="-179388" algn="l" rtl="0">
              <a:spcBef>
                <a:spcPts val="100"/>
              </a:spcBef>
              <a:buFontTx/>
              <a:buAutoNum type="arabicPlain"/>
              <a:tabLst>
                <a:tab pos="192088" algn="l"/>
              </a:tabLst>
            </a:pPr>
            <a:r>
              <a:rPr lang="en-US">
                <a:solidFill>
                  <a:srgbClr val="231F20"/>
                </a:solidFill>
                <a:latin typeface="Palatino Linotype" pitchFamily="18" charset="0"/>
              </a:rPr>
              <a:t>What kind of problems do you think  immigrants faced when they arrived in the  United States in the 1920s?</a:t>
            </a:r>
            <a:endParaRPr lang="en-US">
              <a:solidFill>
                <a:srgbClr val="000000"/>
              </a:solidFill>
              <a:latin typeface="Palatino Linotype" pitchFamily="18" charset="0"/>
            </a:endParaRPr>
          </a:p>
          <a:p>
            <a:pPr marL="192088" indent="-179388" algn="l" rtl="0">
              <a:buFontTx/>
              <a:buAutoNum type="arabicPlain"/>
              <a:tabLst>
                <a:tab pos="192088" algn="l"/>
              </a:tabLst>
            </a:pPr>
            <a:r>
              <a:rPr lang="en-US">
                <a:solidFill>
                  <a:srgbClr val="231F20"/>
                </a:solidFill>
                <a:latin typeface="Palatino Linotype" pitchFamily="18" charset="0"/>
              </a:rPr>
              <a:t>Do you think immigrants face similar problems  today?</a:t>
            </a:r>
            <a:endParaRPr lang="en-US">
              <a:solidFill>
                <a:srgbClr val="000000"/>
              </a:solidFill>
              <a:latin typeface="Palatino Linotype" pitchFamily="18" charset="0"/>
            </a:endParaRPr>
          </a:p>
          <a:p>
            <a:pPr marL="192088" indent="-179388" algn="l" rtl="0">
              <a:buFontTx/>
              <a:buAutoNum type="arabicPlain"/>
              <a:tabLst>
                <a:tab pos="192088" algn="l"/>
              </a:tabLst>
            </a:pPr>
            <a:r>
              <a:rPr lang="en-US">
                <a:solidFill>
                  <a:srgbClr val="231F20"/>
                </a:solidFill>
                <a:latin typeface="Palatino Linotype" pitchFamily="18" charset="0"/>
              </a:rPr>
              <a:t>Do you think immigrants should try to keep the  customs and values of their home countries, or  adopt those of their new country</a:t>
            </a:r>
            <a:r>
              <a:rPr lang="en-US" sz="1000">
                <a:solidFill>
                  <a:srgbClr val="231F20"/>
                </a:solidFill>
                <a:latin typeface="Palatino Linotype" pitchFamily="18" charset="0"/>
              </a:rPr>
              <a:t>?</a:t>
            </a:r>
            <a:endParaRPr lang="en-US" sz="1000">
              <a:solidFill>
                <a:srgbClr val="000000"/>
              </a:solidFill>
              <a:latin typeface="Palatino Linotype" pitchFamily="18" charset="0"/>
            </a:endParaRPr>
          </a:p>
          <a:p>
            <a:pPr marL="192088" indent="-179388" algn="l" rtl="0">
              <a:spcBef>
                <a:spcPts val="613"/>
              </a:spcBef>
              <a:buClr>
                <a:srgbClr val="DA2128"/>
              </a:buClr>
              <a:buSzPct val="120000"/>
              <a:tabLst>
                <a:tab pos="192088" algn="l"/>
              </a:tabLst>
            </a:pPr>
            <a:endParaRPr lang="en-US">
              <a:solidFill>
                <a:srgbClr val="231F20"/>
              </a:solidFill>
              <a:latin typeface="Palatino Linotype" pitchFamily="18" charset="0"/>
            </a:endParaRPr>
          </a:p>
          <a:p>
            <a:pPr marL="192088" indent="-179388" algn="l" rtl="0">
              <a:spcBef>
                <a:spcPts val="613"/>
              </a:spcBef>
              <a:buClr>
                <a:srgbClr val="DA2128"/>
              </a:buClr>
              <a:buSzPct val="120000"/>
              <a:tabLst>
                <a:tab pos="192088" algn="l"/>
              </a:tabLst>
            </a:pPr>
            <a:r>
              <a:rPr lang="en-US" u="sng">
                <a:solidFill>
                  <a:srgbClr val="FF0000"/>
                </a:solidFill>
                <a:latin typeface="Palatino Linotype" pitchFamily="18" charset="0"/>
              </a:rPr>
              <a:t>Vocabulary:</a:t>
            </a:r>
          </a:p>
          <a:p>
            <a:pPr marL="192088" indent="-179388" algn="l" rtl="0">
              <a:spcBef>
                <a:spcPts val="613"/>
              </a:spcBef>
              <a:buClr>
                <a:srgbClr val="DA2128"/>
              </a:buClr>
              <a:buSzPct val="120000"/>
              <a:buFont typeface="Tahoma" pitchFamily="34" charset="0"/>
              <a:buAutoNum type="arabicPlain" startAt="7"/>
              <a:tabLst>
                <a:tab pos="192088" algn="l"/>
              </a:tabLst>
            </a:pPr>
            <a:endParaRPr lang="en-US">
              <a:solidFill>
                <a:srgbClr val="000000"/>
              </a:solidFill>
              <a:latin typeface="Palatino Linotype" pitchFamily="18" charset="0"/>
            </a:endParaRPr>
          </a:p>
        </p:txBody>
      </p:sp>
      <p:sp>
        <p:nvSpPr>
          <p:cNvPr id="3" name="Rectangle 2">
            <a:extLst>
              <a:ext uri="{FF2B5EF4-FFF2-40B4-BE49-F238E27FC236}"/>
            </a:extLst>
          </p:cNvPr>
          <p:cNvSpPr/>
          <p:nvPr/>
        </p:nvSpPr>
        <p:spPr>
          <a:xfrm>
            <a:off x="2138363" y="2981325"/>
            <a:ext cx="7778750" cy="2400300"/>
          </a:xfrm>
          <a:prstGeom prst="rect">
            <a:avLst/>
          </a:prstGeom>
        </p:spPr>
        <p:txBody>
          <a:bodyPr>
            <a:spAutoFit/>
          </a:bodyPr>
          <a:lstStyle/>
          <a:p>
            <a:pPr marL="71755" algn="l" rtl="0" fontAlgn="auto">
              <a:spcBef>
                <a:spcPts val="365"/>
              </a:spcBef>
              <a:spcAft>
                <a:spcPts val="0"/>
              </a:spcAft>
              <a:tabLst>
                <a:tab pos="3225800" algn="l"/>
              </a:tabLst>
              <a:defRPr/>
            </a:pPr>
            <a:r>
              <a:rPr lang="en-US" sz="1400" b="1" spc="-35" dirty="0">
                <a:solidFill>
                  <a:srgbClr val="231F20"/>
                </a:solidFill>
                <a:latin typeface="Lucida Sans"/>
                <a:cs typeface="Lucida Sans"/>
              </a:rPr>
              <a:t>contend </a:t>
            </a:r>
            <a:r>
              <a:rPr lang="en-US" sz="1400" b="1" spc="-20" dirty="0">
                <a:solidFill>
                  <a:srgbClr val="231F20"/>
                </a:solidFill>
                <a:latin typeface="Lucida Sans"/>
                <a:cs typeface="Lucida Sans"/>
              </a:rPr>
              <a:t>with </a:t>
            </a:r>
            <a:r>
              <a:rPr lang="en-US" sz="1400" spc="25" dirty="0">
                <a:solidFill>
                  <a:srgbClr val="231F20"/>
                </a:solidFill>
                <a:latin typeface="+mn-lt"/>
                <a:cs typeface="Calibri"/>
              </a:rPr>
              <a:t>(v) </a:t>
            </a:r>
            <a:r>
              <a:rPr lang="en-US" sz="1400" spc="30" dirty="0">
                <a:solidFill>
                  <a:srgbClr val="231F20"/>
                </a:solidFill>
                <a:latin typeface="Times New Roman"/>
                <a:cs typeface="Times New Roman"/>
              </a:rPr>
              <a:t>/</a:t>
            </a:r>
            <a:r>
              <a:rPr lang="en-US" sz="1400" spc="30" dirty="0" err="1">
                <a:solidFill>
                  <a:srgbClr val="231F20"/>
                </a:solidFill>
                <a:latin typeface="Times New Roman"/>
                <a:cs typeface="Times New Roman"/>
              </a:rPr>
              <a:t>kənˈtend</a:t>
            </a:r>
            <a:r>
              <a:rPr lang="en-US" sz="1400" spc="30" dirty="0">
                <a:solidFill>
                  <a:srgbClr val="231F20"/>
                </a:solidFill>
                <a:latin typeface="Times New Roman"/>
                <a:cs typeface="Times New Roman"/>
              </a:rPr>
              <a:t> </a:t>
            </a:r>
            <a:r>
              <a:rPr lang="en-US" sz="1400" spc="30" dirty="0" err="1">
                <a:solidFill>
                  <a:srgbClr val="231F20"/>
                </a:solidFill>
                <a:latin typeface="Times New Roman"/>
                <a:cs typeface="Times New Roman"/>
              </a:rPr>
              <a:t>wɪð</a:t>
            </a:r>
            <a:r>
              <a:rPr lang="en-US" sz="1400" spc="30" dirty="0">
                <a:solidFill>
                  <a:srgbClr val="231F20"/>
                </a:solidFill>
                <a:latin typeface="Times New Roman"/>
                <a:cs typeface="Times New Roman"/>
              </a:rPr>
              <a:t>/ </a:t>
            </a:r>
            <a:r>
              <a:rPr lang="en-US" sz="1400" spc="50" dirty="0">
                <a:solidFill>
                  <a:srgbClr val="231F20"/>
                </a:solidFill>
                <a:latin typeface="+mn-lt"/>
                <a:cs typeface="Calibri"/>
              </a:rPr>
              <a:t>deal </a:t>
            </a:r>
            <a:r>
              <a:rPr lang="en-US" sz="1400" spc="60" dirty="0">
                <a:solidFill>
                  <a:srgbClr val="231F20"/>
                </a:solidFill>
                <a:latin typeface="+mn-lt"/>
                <a:cs typeface="Calibri"/>
              </a:rPr>
              <a:t>with a </a:t>
            </a:r>
            <a:r>
              <a:rPr lang="en-US" sz="1400" spc="45" dirty="0">
                <a:solidFill>
                  <a:srgbClr val="231F20"/>
                </a:solidFill>
                <a:latin typeface="+mn-lt"/>
                <a:cs typeface="Calibri"/>
              </a:rPr>
              <a:t>difficult</a:t>
            </a:r>
            <a:r>
              <a:rPr lang="en-US" sz="1400" spc="50" dirty="0">
                <a:solidFill>
                  <a:srgbClr val="231F20"/>
                </a:solidFill>
                <a:latin typeface="+mn-lt"/>
                <a:cs typeface="Calibri"/>
              </a:rPr>
              <a:t> </a:t>
            </a:r>
            <a:r>
              <a:rPr lang="en-US" sz="1400" spc="45" dirty="0">
                <a:solidFill>
                  <a:srgbClr val="231F20"/>
                </a:solidFill>
                <a:latin typeface="+mn-lt"/>
                <a:cs typeface="Calibri"/>
              </a:rPr>
              <a:t>situation</a:t>
            </a:r>
          </a:p>
          <a:p>
            <a:pPr marL="71755" algn="l" rtl="0" fontAlgn="auto">
              <a:spcBef>
                <a:spcPts val="365"/>
              </a:spcBef>
              <a:spcAft>
                <a:spcPts val="0"/>
              </a:spcAft>
              <a:tabLst>
                <a:tab pos="3225800" algn="l"/>
              </a:tabLst>
              <a:defRPr/>
            </a:pPr>
            <a:r>
              <a:rPr lang="en-US" sz="1400" b="1" spc="-50" dirty="0">
                <a:solidFill>
                  <a:srgbClr val="231F20"/>
                </a:solidFill>
                <a:latin typeface="Lucida Sans"/>
                <a:cs typeface="Lucida Sans"/>
              </a:rPr>
              <a:t>harsh </a:t>
            </a:r>
            <a:r>
              <a:rPr lang="en-US" sz="1400" spc="40" dirty="0">
                <a:solidFill>
                  <a:srgbClr val="231F20"/>
                </a:solidFill>
                <a:latin typeface="+mn-lt"/>
                <a:cs typeface="Calibri"/>
              </a:rPr>
              <a:t>(adj) </a:t>
            </a:r>
            <a:r>
              <a:rPr lang="en-US" sz="1400" spc="30" dirty="0">
                <a:solidFill>
                  <a:srgbClr val="231F20"/>
                </a:solidFill>
                <a:latin typeface="Times New Roman"/>
                <a:cs typeface="Times New Roman"/>
              </a:rPr>
              <a:t>/</a:t>
            </a:r>
            <a:r>
              <a:rPr lang="en-US" sz="1400" spc="30" dirty="0" err="1">
                <a:solidFill>
                  <a:srgbClr val="231F20"/>
                </a:solidFill>
                <a:latin typeface="Times New Roman"/>
                <a:cs typeface="Times New Roman"/>
              </a:rPr>
              <a:t>hɑːʃ</a:t>
            </a:r>
            <a:r>
              <a:rPr lang="en-US" sz="1400" spc="30" dirty="0">
                <a:solidFill>
                  <a:srgbClr val="231F20"/>
                </a:solidFill>
                <a:latin typeface="Times New Roman"/>
                <a:cs typeface="Times New Roman"/>
              </a:rPr>
              <a:t>/ </a:t>
            </a:r>
            <a:r>
              <a:rPr lang="en-US" sz="1400" spc="50" dirty="0">
                <a:solidFill>
                  <a:srgbClr val="231F20"/>
                </a:solidFill>
                <a:latin typeface="+mn-lt"/>
                <a:cs typeface="Calibri"/>
              </a:rPr>
              <a:t>unpleasant </a:t>
            </a:r>
            <a:r>
              <a:rPr lang="en-US" sz="1400" spc="65" dirty="0">
                <a:solidFill>
                  <a:srgbClr val="231F20"/>
                </a:solidFill>
                <a:latin typeface="+mn-lt"/>
                <a:cs typeface="Calibri"/>
              </a:rPr>
              <a:t>and </a:t>
            </a:r>
            <a:r>
              <a:rPr lang="en-US" sz="1400" spc="45" dirty="0">
                <a:solidFill>
                  <a:srgbClr val="231F20"/>
                </a:solidFill>
                <a:latin typeface="+mn-lt"/>
                <a:cs typeface="Calibri"/>
              </a:rPr>
              <a:t>difficult </a:t>
            </a:r>
            <a:r>
              <a:rPr lang="en-US" sz="1400" spc="55" dirty="0">
                <a:solidFill>
                  <a:srgbClr val="231F20"/>
                </a:solidFill>
                <a:latin typeface="+mn-lt"/>
                <a:cs typeface="Calibri"/>
              </a:rPr>
              <a:t>to </a:t>
            </a:r>
            <a:r>
              <a:rPr lang="en-US" sz="1400" spc="40" dirty="0">
                <a:solidFill>
                  <a:srgbClr val="231F20"/>
                </a:solidFill>
                <a:latin typeface="+mn-lt"/>
                <a:cs typeface="Calibri"/>
              </a:rPr>
              <a:t>live</a:t>
            </a:r>
            <a:r>
              <a:rPr lang="en-US" sz="1400" spc="-30" dirty="0">
                <a:solidFill>
                  <a:srgbClr val="231F20"/>
                </a:solidFill>
                <a:latin typeface="+mn-lt"/>
                <a:cs typeface="Calibri"/>
              </a:rPr>
              <a:t> </a:t>
            </a:r>
            <a:r>
              <a:rPr lang="en-US" sz="1400" spc="50" dirty="0">
                <a:solidFill>
                  <a:srgbClr val="231F20"/>
                </a:solidFill>
                <a:latin typeface="+mn-lt"/>
                <a:cs typeface="Calibri"/>
              </a:rPr>
              <a:t>in</a:t>
            </a:r>
            <a:endParaRPr lang="en-US" sz="1400" dirty="0">
              <a:solidFill>
                <a:prstClr val="black"/>
              </a:solidFill>
              <a:latin typeface="+mn-lt"/>
              <a:cs typeface="Calibri"/>
            </a:endParaRPr>
          </a:p>
          <a:p>
            <a:pPr marL="71755" algn="l" rtl="0" fontAlgn="auto">
              <a:spcBef>
                <a:spcPts val="140"/>
              </a:spcBef>
              <a:spcAft>
                <a:spcPts val="0"/>
              </a:spcAft>
              <a:tabLst>
                <a:tab pos="3225800" algn="l"/>
              </a:tabLst>
              <a:defRPr/>
            </a:pPr>
            <a:r>
              <a:rPr lang="en-US" sz="1400" b="1" spc="-45" dirty="0">
                <a:solidFill>
                  <a:srgbClr val="231F20"/>
                </a:solidFill>
                <a:latin typeface="Lucida Sans"/>
                <a:cs typeface="Lucida Sans"/>
              </a:rPr>
              <a:t>discrimination </a:t>
            </a:r>
            <a:r>
              <a:rPr lang="en-US" sz="1400" spc="35" dirty="0">
                <a:solidFill>
                  <a:srgbClr val="231F20"/>
                </a:solidFill>
                <a:latin typeface="+mn-lt"/>
                <a:cs typeface="Calibri"/>
              </a:rPr>
              <a:t>(n) </a:t>
            </a:r>
            <a:r>
              <a:rPr lang="en-US" sz="1400" spc="35" dirty="0">
                <a:solidFill>
                  <a:srgbClr val="231F20"/>
                </a:solidFill>
                <a:latin typeface="Times New Roman"/>
                <a:cs typeface="Times New Roman"/>
              </a:rPr>
              <a:t>/</a:t>
            </a:r>
            <a:r>
              <a:rPr lang="en-US" sz="1400" spc="35" dirty="0" err="1">
                <a:solidFill>
                  <a:srgbClr val="231F20"/>
                </a:solidFill>
                <a:latin typeface="Times New Roman"/>
                <a:cs typeface="Times New Roman"/>
              </a:rPr>
              <a:t>dɪskrɪmɪˈneɪʃən</a:t>
            </a:r>
            <a:r>
              <a:rPr lang="en-US" sz="1400" spc="35" dirty="0">
                <a:solidFill>
                  <a:srgbClr val="231F20"/>
                </a:solidFill>
                <a:latin typeface="Times New Roman"/>
                <a:cs typeface="Times New Roman"/>
              </a:rPr>
              <a:t>/ </a:t>
            </a:r>
            <a:r>
              <a:rPr lang="en-US" sz="1400" spc="55" dirty="0">
                <a:solidFill>
                  <a:srgbClr val="231F20"/>
                </a:solidFill>
                <a:latin typeface="+mn-lt"/>
                <a:cs typeface="Calibri"/>
              </a:rPr>
              <a:t>treating </a:t>
            </a:r>
            <a:r>
              <a:rPr lang="en-US" sz="1400" spc="60" dirty="0">
                <a:solidFill>
                  <a:srgbClr val="231F20"/>
                </a:solidFill>
                <a:latin typeface="+mn-lt"/>
                <a:cs typeface="Calibri"/>
              </a:rPr>
              <a:t>a </a:t>
            </a:r>
            <a:r>
              <a:rPr lang="en-US" sz="1400" spc="65" dirty="0">
                <a:solidFill>
                  <a:srgbClr val="231F20"/>
                </a:solidFill>
                <a:latin typeface="+mn-lt"/>
                <a:cs typeface="Calibri"/>
              </a:rPr>
              <a:t>group</a:t>
            </a:r>
            <a:r>
              <a:rPr lang="en-US" sz="1400" spc="40" dirty="0">
                <a:solidFill>
                  <a:srgbClr val="231F20"/>
                </a:solidFill>
                <a:latin typeface="+mn-lt"/>
                <a:cs typeface="Calibri"/>
              </a:rPr>
              <a:t> </a:t>
            </a:r>
            <a:r>
              <a:rPr lang="en-US" sz="1400" spc="65" dirty="0">
                <a:solidFill>
                  <a:srgbClr val="231F20"/>
                </a:solidFill>
                <a:latin typeface="+mn-lt"/>
                <a:cs typeface="Calibri"/>
              </a:rPr>
              <a:t>of</a:t>
            </a:r>
            <a:r>
              <a:rPr lang="en-US" sz="1400" spc="55" dirty="0">
                <a:solidFill>
                  <a:srgbClr val="231F20"/>
                </a:solidFill>
                <a:latin typeface="+mn-lt"/>
                <a:cs typeface="Calibri"/>
              </a:rPr>
              <a:t> people	</a:t>
            </a:r>
            <a:r>
              <a:rPr lang="en-US" sz="1400" spc="50" dirty="0">
                <a:solidFill>
                  <a:srgbClr val="231F20"/>
                </a:solidFill>
                <a:latin typeface="+mn-lt"/>
                <a:cs typeface="Calibri"/>
              </a:rPr>
              <a:t>in </a:t>
            </a:r>
            <a:r>
              <a:rPr lang="en-US" sz="1400" spc="65" dirty="0">
                <a:solidFill>
                  <a:srgbClr val="231F20"/>
                </a:solidFill>
                <a:latin typeface="+mn-lt"/>
                <a:cs typeface="Calibri"/>
              </a:rPr>
              <a:t>an</a:t>
            </a:r>
            <a:r>
              <a:rPr lang="en-US" sz="1400" spc="40" dirty="0">
                <a:solidFill>
                  <a:srgbClr val="231F20"/>
                </a:solidFill>
                <a:latin typeface="+mn-lt"/>
                <a:cs typeface="Calibri"/>
              </a:rPr>
              <a:t> </a:t>
            </a:r>
            <a:r>
              <a:rPr lang="en-US" sz="1400" spc="55" dirty="0">
                <a:solidFill>
                  <a:srgbClr val="231F20"/>
                </a:solidFill>
                <a:latin typeface="+mn-lt"/>
                <a:cs typeface="Calibri"/>
              </a:rPr>
              <a:t>unfair</a:t>
            </a:r>
            <a:r>
              <a:rPr lang="en-US" sz="1400" spc="45" dirty="0">
                <a:solidFill>
                  <a:srgbClr val="231F20"/>
                </a:solidFill>
                <a:latin typeface="+mn-lt"/>
                <a:cs typeface="Calibri"/>
              </a:rPr>
              <a:t> </a:t>
            </a:r>
            <a:r>
              <a:rPr lang="en-US" sz="1400" spc="60" dirty="0">
                <a:solidFill>
                  <a:srgbClr val="231F20"/>
                </a:solidFill>
                <a:latin typeface="+mn-lt"/>
                <a:cs typeface="Calibri"/>
              </a:rPr>
              <a:t>way</a:t>
            </a:r>
            <a:endParaRPr lang="en-US" sz="1400" spc="55" dirty="0">
              <a:solidFill>
                <a:srgbClr val="231F20"/>
              </a:solidFill>
              <a:latin typeface="+mn-lt"/>
              <a:cs typeface="Calibri"/>
            </a:endParaRPr>
          </a:p>
          <a:p>
            <a:pPr marL="71755" algn="l" rtl="0" fontAlgn="auto">
              <a:spcBef>
                <a:spcPts val="140"/>
              </a:spcBef>
              <a:spcAft>
                <a:spcPts val="0"/>
              </a:spcAft>
              <a:tabLst>
                <a:tab pos="3225800" algn="l"/>
              </a:tabLst>
              <a:defRPr/>
            </a:pPr>
            <a:r>
              <a:rPr lang="en-US" sz="1400" b="1" spc="-35" dirty="0">
                <a:solidFill>
                  <a:srgbClr val="231F20"/>
                </a:solidFill>
                <a:latin typeface="Lucida Sans"/>
                <a:cs typeface="Lucida Sans"/>
              </a:rPr>
              <a:t>leap </a:t>
            </a:r>
            <a:r>
              <a:rPr lang="en-US" sz="1400" spc="35" dirty="0">
                <a:solidFill>
                  <a:srgbClr val="231F20"/>
                </a:solidFill>
                <a:latin typeface="+mn-lt"/>
                <a:cs typeface="Calibri"/>
              </a:rPr>
              <a:t>(n) </a:t>
            </a:r>
            <a:r>
              <a:rPr lang="en-US" sz="1400" spc="10" dirty="0">
                <a:solidFill>
                  <a:srgbClr val="231F20"/>
                </a:solidFill>
                <a:latin typeface="Times New Roman"/>
                <a:cs typeface="Times New Roman"/>
              </a:rPr>
              <a:t>/</a:t>
            </a:r>
            <a:r>
              <a:rPr lang="en-US" sz="1400" spc="10" dirty="0" err="1">
                <a:solidFill>
                  <a:srgbClr val="231F20"/>
                </a:solidFill>
                <a:latin typeface="Times New Roman"/>
                <a:cs typeface="Times New Roman"/>
              </a:rPr>
              <a:t>liːp</a:t>
            </a:r>
            <a:r>
              <a:rPr lang="en-US" sz="1400" spc="10" dirty="0">
                <a:solidFill>
                  <a:srgbClr val="231F20"/>
                </a:solidFill>
                <a:latin typeface="Times New Roman"/>
                <a:cs typeface="Times New Roman"/>
              </a:rPr>
              <a:t>/</a:t>
            </a:r>
            <a:r>
              <a:rPr lang="en-US" sz="1400" dirty="0">
                <a:solidFill>
                  <a:srgbClr val="231F20"/>
                </a:solidFill>
                <a:latin typeface="Times New Roman"/>
                <a:cs typeface="Times New Roman"/>
              </a:rPr>
              <a:t> </a:t>
            </a:r>
            <a:r>
              <a:rPr lang="en-US" sz="1400" spc="60" dirty="0">
                <a:solidFill>
                  <a:srgbClr val="231F20"/>
                </a:solidFill>
                <a:latin typeface="+mn-lt"/>
                <a:cs typeface="Calibri"/>
              </a:rPr>
              <a:t>jump</a:t>
            </a:r>
            <a:r>
              <a:rPr lang="en-US" sz="1400" dirty="0">
                <a:solidFill>
                  <a:prstClr val="black"/>
                </a:solidFill>
                <a:latin typeface="+mn-lt"/>
                <a:cs typeface="Calibri"/>
              </a:rPr>
              <a:t> </a:t>
            </a:r>
            <a:r>
              <a:rPr lang="en-US" sz="1400" spc="60" dirty="0">
                <a:solidFill>
                  <a:srgbClr val="231F20"/>
                </a:solidFill>
                <a:latin typeface="+mn-lt"/>
                <a:cs typeface="Calibri"/>
              </a:rPr>
              <a:t>	</a:t>
            </a:r>
          </a:p>
          <a:p>
            <a:pPr marL="71755" algn="l" rtl="0" fontAlgn="auto">
              <a:spcBef>
                <a:spcPts val="140"/>
              </a:spcBef>
              <a:spcAft>
                <a:spcPts val="0"/>
              </a:spcAft>
              <a:tabLst>
                <a:tab pos="3225800" algn="l"/>
              </a:tabLst>
              <a:defRPr/>
            </a:pPr>
            <a:r>
              <a:rPr lang="en-US" sz="1400" b="1" spc="-35" dirty="0">
                <a:solidFill>
                  <a:srgbClr val="231F20"/>
                </a:solidFill>
                <a:latin typeface="Lucida Sans"/>
                <a:cs typeface="Lucida Sans"/>
              </a:rPr>
              <a:t>partition </a:t>
            </a:r>
            <a:r>
              <a:rPr lang="en-US" sz="1400" spc="25" dirty="0">
                <a:solidFill>
                  <a:srgbClr val="231F20"/>
                </a:solidFill>
                <a:latin typeface="+mn-lt"/>
                <a:cs typeface="Calibri"/>
              </a:rPr>
              <a:t>(v) </a:t>
            </a:r>
            <a:r>
              <a:rPr lang="en-US" sz="1400" spc="30" dirty="0">
                <a:solidFill>
                  <a:srgbClr val="231F20"/>
                </a:solidFill>
                <a:latin typeface="Times New Roman"/>
                <a:cs typeface="Times New Roman"/>
              </a:rPr>
              <a:t>/</a:t>
            </a:r>
            <a:r>
              <a:rPr lang="en-US" sz="1400" spc="30" dirty="0" err="1">
                <a:solidFill>
                  <a:srgbClr val="231F20"/>
                </a:solidFill>
                <a:latin typeface="Times New Roman"/>
                <a:cs typeface="Times New Roman"/>
              </a:rPr>
              <a:t>pɑ</a:t>
            </a:r>
            <a:r>
              <a:rPr lang="en-US" sz="1400" spc="30" dirty="0">
                <a:solidFill>
                  <a:srgbClr val="231F20"/>
                </a:solidFill>
                <a:latin typeface="Times New Roman"/>
                <a:cs typeface="Times New Roman"/>
              </a:rPr>
              <a:t>ːˈ</a:t>
            </a:r>
            <a:r>
              <a:rPr lang="en-US" sz="1400" spc="30" dirty="0" err="1">
                <a:solidFill>
                  <a:srgbClr val="231F20"/>
                </a:solidFill>
                <a:latin typeface="Times New Roman"/>
                <a:cs typeface="Times New Roman"/>
              </a:rPr>
              <a:t>tɪʃən</a:t>
            </a:r>
            <a:r>
              <a:rPr lang="en-US" sz="1400" spc="30" dirty="0">
                <a:solidFill>
                  <a:srgbClr val="231F20"/>
                </a:solidFill>
                <a:latin typeface="Times New Roman"/>
                <a:cs typeface="Times New Roman"/>
              </a:rPr>
              <a:t>/</a:t>
            </a:r>
            <a:r>
              <a:rPr lang="en-US" sz="1400" spc="15" dirty="0">
                <a:solidFill>
                  <a:srgbClr val="231F20"/>
                </a:solidFill>
                <a:latin typeface="Times New Roman"/>
                <a:cs typeface="Times New Roman"/>
              </a:rPr>
              <a:t> </a:t>
            </a:r>
            <a:r>
              <a:rPr lang="en-US" sz="1400" spc="50" dirty="0">
                <a:solidFill>
                  <a:srgbClr val="231F20"/>
                </a:solidFill>
                <a:latin typeface="+mn-lt"/>
                <a:cs typeface="Calibri"/>
              </a:rPr>
              <a:t>divide</a:t>
            </a:r>
            <a:endParaRPr lang="en-US" sz="1400" dirty="0">
              <a:solidFill>
                <a:prstClr val="black"/>
              </a:solidFill>
              <a:latin typeface="+mn-lt"/>
              <a:cs typeface="Calibri"/>
            </a:endParaRPr>
          </a:p>
          <a:p>
            <a:pPr marL="71755" algn="l" rtl="0" fontAlgn="auto">
              <a:spcBef>
                <a:spcPts val="140"/>
              </a:spcBef>
              <a:spcAft>
                <a:spcPts val="0"/>
              </a:spcAft>
              <a:tabLst>
                <a:tab pos="3225800" algn="l"/>
              </a:tabLst>
              <a:defRPr/>
            </a:pPr>
            <a:r>
              <a:rPr lang="en-US" sz="1400" b="1" spc="-45" dirty="0">
                <a:solidFill>
                  <a:srgbClr val="231F20"/>
                </a:solidFill>
                <a:latin typeface="Lucida Sans"/>
                <a:cs typeface="Lucida Sans"/>
              </a:rPr>
              <a:t>diverse </a:t>
            </a:r>
            <a:r>
              <a:rPr lang="en-US" sz="1400" spc="40" dirty="0">
                <a:solidFill>
                  <a:srgbClr val="231F20"/>
                </a:solidFill>
                <a:latin typeface="+mn-lt"/>
                <a:cs typeface="Calibri"/>
              </a:rPr>
              <a:t>(adj)</a:t>
            </a:r>
            <a:r>
              <a:rPr lang="en-US" sz="1400" spc="75" dirty="0">
                <a:solidFill>
                  <a:srgbClr val="231F20"/>
                </a:solidFill>
                <a:latin typeface="+mn-lt"/>
                <a:cs typeface="Calibri"/>
              </a:rPr>
              <a:t> </a:t>
            </a:r>
            <a:r>
              <a:rPr lang="en-US" sz="1400" spc="25" dirty="0">
                <a:solidFill>
                  <a:srgbClr val="231F20"/>
                </a:solidFill>
                <a:latin typeface="Times New Roman"/>
                <a:cs typeface="Times New Roman"/>
              </a:rPr>
              <a:t>/</a:t>
            </a:r>
            <a:r>
              <a:rPr lang="en-US" sz="1400" spc="25" dirty="0" err="1">
                <a:solidFill>
                  <a:srgbClr val="231F20"/>
                </a:solidFill>
                <a:latin typeface="Times New Roman"/>
                <a:cs typeface="Times New Roman"/>
              </a:rPr>
              <a:t>daɪˈvɜːs</a:t>
            </a:r>
            <a:r>
              <a:rPr lang="en-US" sz="1400" spc="25" dirty="0">
                <a:solidFill>
                  <a:srgbClr val="231F20"/>
                </a:solidFill>
                <a:latin typeface="Times New Roman"/>
                <a:cs typeface="Times New Roman"/>
              </a:rPr>
              <a:t>/</a:t>
            </a:r>
            <a:r>
              <a:rPr lang="en-US" sz="1400" spc="10" dirty="0">
                <a:solidFill>
                  <a:srgbClr val="231F20"/>
                </a:solidFill>
                <a:latin typeface="Times New Roman"/>
                <a:cs typeface="Times New Roman"/>
              </a:rPr>
              <a:t> </a:t>
            </a:r>
            <a:r>
              <a:rPr lang="en-US" sz="1400" spc="45" dirty="0">
                <a:solidFill>
                  <a:srgbClr val="231F20"/>
                </a:solidFill>
                <a:latin typeface="+mn-lt"/>
                <a:cs typeface="Calibri"/>
              </a:rPr>
              <a:t>varied	</a:t>
            </a:r>
          </a:p>
          <a:p>
            <a:pPr marL="71755" algn="l" rtl="0" fontAlgn="auto">
              <a:spcBef>
                <a:spcPts val="140"/>
              </a:spcBef>
              <a:spcAft>
                <a:spcPts val="0"/>
              </a:spcAft>
              <a:tabLst>
                <a:tab pos="3225800" algn="l"/>
              </a:tabLst>
              <a:defRPr/>
            </a:pPr>
            <a:r>
              <a:rPr lang="en-US" sz="1400" b="1" spc="-50" dirty="0">
                <a:solidFill>
                  <a:srgbClr val="231F20"/>
                </a:solidFill>
                <a:latin typeface="Lucida Sans"/>
                <a:cs typeface="Lucida Sans"/>
              </a:rPr>
              <a:t>shore </a:t>
            </a:r>
            <a:r>
              <a:rPr lang="en-US" sz="1400" spc="35" dirty="0">
                <a:solidFill>
                  <a:srgbClr val="231F20"/>
                </a:solidFill>
                <a:latin typeface="+mn-lt"/>
                <a:cs typeface="Calibri"/>
              </a:rPr>
              <a:t>(n) </a:t>
            </a:r>
            <a:r>
              <a:rPr lang="en-US" sz="1400" spc="35" dirty="0">
                <a:solidFill>
                  <a:srgbClr val="231F20"/>
                </a:solidFill>
                <a:latin typeface="Times New Roman"/>
                <a:cs typeface="Times New Roman"/>
              </a:rPr>
              <a:t>/</a:t>
            </a:r>
            <a:r>
              <a:rPr lang="en-US" sz="1400" spc="35" dirty="0" err="1">
                <a:solidFill>
                  <a:srgbClr val="231F20"/>
                </a:solidFill>
                <a:latin typeface="Times New Roman"/>
                <a:cs typeface="Times New Roman"/>
              </a:rPr>
              <a:t>ʃɔ</a:t>
            </a:r>
            <a:r>
              <a:rPr lang="en-US" sz="1400" spc="35" dirty="0">
                <a:solidFill>
                  <a:srgbClr val="231F20"/>
                </a:solidFill>
                <a:latin typeface="Times New Roman"/>
                <a:cs typeface="Times New Roman"/>
              </a:rPr>
              <a:t>ː/</a:t>
            </a:r>
            <a:r>
              <a:rPr lang="en-US" sz="1400" spc="20" dirty="0">
                <a:solidFill>
                  <a:srgbClr val="231F20"/>
                </a:solidFill>
                <a:latin typeface="Times New Roman"/>
                <a:cs typeface="Times New Roman"/>
              </a:rPr>
              <a:t> </a:t>
            </a:r>
            <a:r>
              <a:rPr lang="en-US" sz="1400" spc="35" dirty="0">
                <a:solidFill>
                  <a:srgbClr val="231F20"/>
                </a:solidFill>
                <a:latin typeface="+mn-lt"/>
                <a:cs typeface="Calibri"/>
              </a:rPr>
              <a:t>coast</a:t>
            </a:r>
            <a:endParaRPr lang="en-US" sz="1400" dirty="0">
              <a:solidFill>
                <a:prstClr val="black"/>
              </a:solidFill>
              <a:latin typeface="+mn-lt"/>
              <a:cs typeface="Calibri"/>
            </a:endParaRPr>
          </a:p>
          <a:p>
            <a:pPr marL="71755" algn="l" rtl="0" fontAlgn="auto">
              <a:spcBef>
                <a:spcPts val="140"/>
              </a:spcBef>
              <a:spcAft>
                <a:spcPts val="0"/>
              </a:spcAft>
              <a:tabLst>
                <a:tab pos="3225800" algn="l"/>
              </a:tabLst>
              <a:defRPr/>
            </a:pPr>
            <a:r>
              <a:rPr lang="en-US" sz="1400" b="1" spc="-30" dirty="0">
                <a:solidFill>
                  <a:srgbClr val="231F20"/>
                </a:solidFill>
                <a:latin typeface="Lucida Sans"/>
                <a:cs typeface="Lucida Sans"/>
              </a:rPr>
              <a:t>flee </a:t>
            </a:r>
            <a:r>
              <a:rPr lang="en-US" sz="1400" spc="25" dirty="0">
                <a:solidFill>
                  <a:srgbClr val="231F20"/>
                </a:solidFill>
                <a:latin typeface="+mn-lt"/>
                <a:cs typeface="Calibri"/>
              </a:rPr>
              <a:t>(v) </a:t>
            </a:r>
            <a:r>
              <a:rPr lang="en-US" sz="1400" spc="10" dirty="0">
                <a:solidFill>
                  <a:srgbClr val="231F20"/>
                </a:solidFill>
                <a:latin typeface="Times New Roman"/>
                <a:cs typeface="Times New Roman"/>
              </a:rPr>
              <a:t>/</a:t>
            </a:r>
            <a:r>
              <a:rPr lang="en-US" sz="1400" spc="10" dirty="0" err="1">
                <a:solidFill>
                  <a:srgbClr val="231F20"/>
                </a:solidFill>
                <a:latin typeface="Times New Roman"/>
                <a:cs typeface="Times New Roman"/>
              </a:rPr>
              <a:t>fli</a:t>
            </a:r>
            <a:r>
              <a:rPr lang="en-US" sz="1400" spc="10" dirty="0">
                <a:solidFill>
                  <a:srgbClr val="231F20"/>
                </a:solidFill>
                <a:latin typeface="Times New Roman"/>
                <a:cs typeface="Times New Roman"/>
              </a:rPr>
              <a:t>ː/</a:t>
            </a:r>
            <a:r>
              <a:rPr lang="en-US" sz="1400" spc="55" dirty="0">
                <a:solidFill>
                  <a:srgbClr val="231F20"/>
                </a:solidFill>
                <a:latin typeface="Times New Roman"/>
                <a:cs typeface="Times New Roman"/>
              </a:rPr>
              <a:t> </a:t>
            </a:r>
            <a:r>
              <a:rPr lang="en-US" sz="1400" spc="35" dirty="0">
                <a:solidFill>
                  <a:srgbClr val="231F20"/>
                </a:solidFill>
                <a:latin typeface="+mn-lt"/>
                <a:cs typeface="Calibri"/>
              </a:rPr>
              <a:t>escape</a:t>
            </a:r>
            <a:r>
              <a:rPr lang="en-US" sz="1400" spc="55" dirty="0">
                <a:solidFill>
                  <a:srgbClr val="231F20"/>
                </a:solidFill>
                <a:latin typeface="+mn-lt"/>
                <a:cs typeface="Calibri"/>
              </a:rPr>
              <a:t> from	</a:t>
            </a:r>
          </a:p>
          <a:p>
            <a:pPr marL="71755" algn="l" rtl="0" fontAlgn="auto">
              <a:spcBef>
                <a:spcPts val="140"/>
              </a:spcBef>
              <a:spcAft>
                <a:spcPts val="0"/>
              </a:spcAft>
              <a:tabLst>
                <a:tab pos="3225800" algn="l"/>
              </a:tabLst>
              <a:defRPr/>
            </a:pPr>
            <a:r>
              <a:rPr lang="en-US" sz="1400" b="1" spc="-30" dirty="0">
                <a:solidFill>
                  <a:srgbClr val="231F20"/>
                </a:solidFill>
                <a:latin typeface="Lucida Sans"/>
                <a:cs typeface="Lucida Sans"/>
              </a:rPr>
              <a:t>tenement </a:t>
            </a:r>
            <a:r>
              <a:rPr lang="en-US" sz="1400" spc="35" dirty="0">
                <a:solidFill>
                  <a:srgbClr val="231F20"/>
                </a:solidFill>
                <a:latin typeface="+mn-lt"/>
                <a:cs typeface="Calibri"/>
              </a:rPr>
              <a:t>(n) </a:t>
            </a:r>
            <a:r>
              <a:rPr lang="en-US" sz="1400" spc="35" dirty="0">
                <a:solidFill>
                  <a:srgbClr val="231F20"/>
                </a:solidFill>
                <a:latin typeface="Times New Roman"/>
                <a:cs typeface="Times New Roman"/>
              </a:rPr>
              <a:t>/ˈ</a:t>
            </a:r>
            <a:r>
              <a:rPr lang="en-US" sz="1400" spc="35" dirty="0" err="1">
                <a:solidFill>
                  <a:srgbClr val="231F20"/>
                </a:solidFill>
                <a:latin typeface="Times New Roman"/>
                <a:cs typeface="Times New Roman"/>
              </a:rPr>
              <a:t>tenəmənt</a:t>
            </a:r>
            <a:r>
              <a:rPr lang="en-US" sz="1400" spc="35" dirty="0">
                <a:solidFill>
                  <a:srgbClr val="231F20"/>
                </a:solidFill>
                <a:latin typeface="Times New Roman"/>
                <a:cs typeface="Times New Roman"/>
              </a:rPr>
              <a:t>/ </a:t>
            </a:r>
            <a:r>
              <a:rPr lang="en-US" sz="1400" spc="60" dirty="0">
                <a:solidFill>
                  <a:srgbClr val="231F20"/>
                </a:solidFill>
                <a:latin typeface="+mn-lt"/>
                <a:cs typeface="Calibri"/>
              </a:rPr>
              <a:t>a </a:t>
            </a:r>
            <a:r>
              <a:rPr lang="en-US" sz="1400" spc="55" dirty="0">
                <a:solidFill>
                  <a:srgbClr val="231F20"/>
                </a:solidFill>
                <a:latin typeface="+mn-lt"/>
                <a:cs typeface="Calibri"/>
              </a:rPr>
              <a:t>large </a:t>
            </a:r>
            <a:r>
              <a:rPr lang="en-US" sz="1400" spc="60" dirty="0">
                <a:solidFill>
                  <a:srgbClr val="231F20"/>
                </a:solidFill>
                <a:latin typeface="+mn-lt"/>
                <a:cs typeface="Calibri"/>
              </a:rPr>
              <a:t>building </a:t>
            </a:r>
            <a:r>
              <a:rPr lang="en-US" sz="1400" spc="50">
                <a:solidFill>
                  <a:srgbClr val="231F20"/>
                </a:solidFill>
                <a:latin typeface="+mn-lt"/>
                <a:cs typeface="Calibri"/>
              </a:rPr>
              <a:t>divided</a:t>
            </a:r>
            <a:r>
              <a:rPr lang="en-US" sz="1400" spc="-45">
                <a:solidFill>
                  <a:srgbClr val="231F20"/>
                </a:solidFill>
                <a:latin typeface="+mn-lt"/>
                <a:cs typeface="Calibri"/>
              </a:rPr>
              <a:t> </a:t>
            </a:r>
            <a:r>
              <a:rPr lang="en-US" sz="1400" spc="50">
                <a:solidFill>
                  <a:srgbClr val="231F20"/>
                </a:solidFill>
                <a:latin typeface="+mn-lt"/>
                <a:cs typeface="Calibri"/>
              </a:rPr>
              <a:t>into </a:t>
            </a:r>
            <a:r>
              <a:rPr lang="en-US" sz="1400" spc="45">
                <a:solidFill>
                  <a:srgbClr val="231F20"/>
                </a:solidFill>
                <a:latin typeface="+mn-lt"/>
                <a:cs typeface="Calibri"/>
              </a:rPr>
              <a:t>apartments </a:t>
            </a:r>
            <a:r>
              <a:rPr lang="en-US" sz="1400" spc="50" dirty="0">
                <a:solidFill>
                  <a:srgbClr val="231F20"/>
                </a:solidFill>
                <a:latin typeface="+mn-lt"/>
                <a:cs typeface="Calibri"/>
              </a:rPr>
              <a:t>in </a:t>
            </a:r>
            <a:r>
              <a:rPr lang="en-US" sz="1400" spc="60" dirty="0">
                <a:solidFill>
                  <a:srgbClr val="231F20"/>
                </a:solidFill>
                <a:latin typeface="+mn-lt"/>
                <a:cs typeface="Calibri"/>
              </a:rPr>
              <a:t>a </a:t>
            </a:r>
            <a:r>
              <a:rPr lang="en-US" sz="1400" spc="55" dirty="0">
                <a:solidFill>
                  <a:srgbClr val="231F20"/>
                </a:solidFill>
                <a:latin typeface="+mn-lt"/>
                <a:cs typeface="Calibri"/>
              </a:rPr>
              <a:t>poor </a:t>
            </a:r>
            <a:r>
              <a:rPr lang="en-US" sz="1400" spc="50" dirty="0">
                <a:solidFill>
                  <a:srgbClr val="231F20"/>
                </a:solidFill>
                <a:latin typeface="+mn-lt"/>
                <a:cs typeface="Calibri"/>
              </a:rPr>
              <a:t>area </a:t>
            </a:r>
            <a:r>
              <a:rPr lang="en-US" sz="1400" spc="65" dirty="0">
                <a:solidFill>
                  <a:srgbClr val="231F20"/>
                </a:solidFill>
                <a:latin typeface="+mn-lt"/>
                <a:cs typeface="Calibri"/>
              </a:rPr>
              <a:t>of </a:t>
            </a:r>
            <a:r>
              <a:rPr lang="en-US" sz="1400" spc="60" dirty="0">
                <a:solidFill>
                  <a:srgbClr val="231F20"/>
                </a:solidFill>
                <a:latin typeface="+mn-lt"/>
                <a:cs typeface="Calibri"/>
              </a:rPr>
              <a:t>a</a:t>
            </a:r>
            <a:r>
              <a:rPr lang="en-US" sz="1400" spc="-45" dirty="0">
                <a:solidFill>
                  <a:srgbClr val="231F20"/>
                </a:solidFill>
                <a:latin typeface="+mn-lt"/>
                <a:cs typeface="Calibri"/>
              </a:rPr>
              <a:t> </a:t>
            </a:r>
            <a:r>
              <a:rPr lang="en-US" sz="1400" spc="30" dirty="0">
                <a:solidFill>
                  <a:srgbClr val="231F20"/>
                </a:solidFill>
                <a:latin typeface="+mn-lt"/>
                <a:cs typeface="Calibri"/>
              </a:rPr>
              <a:t>city</a:t>
            </a:r>
            <a:endParaRPr lang="en-US" sz="1400" dirty="0">
              <a:solidFill>
                <a:prstClr val="black"/>
              </a:solidFill>
              <a:latin typeface="+mn-lt"/>
              <a:cs typeface="Calibri"/>
            </a:endParaRPr>
          </a:p>
          <a:p>
            <a:pPr marL="71755" algn="l" rtl="0" fontAlgn="auto">
              <a:spcBef>
                <a:spcPts val="140"/>
              </a:spcBef>
              <a:spcAft>
                <a:spcPts val="0"/>
              </a:spcAft>
              <a:tabLst>
                <a:tab pos="3297554" algn="l"/>
              </a:tabLst>
              <a:defRPr/>
            </a:pPr>
            <a:r>
              <a:rPr lang="en-US" sz="1400" b="1" spc="-50" dirty="0">
                <a:solidFill>
                  <a:srgbClr val="231F20"/>
                </a:solidFill>
                <a:latin typeface="Lucida Sans"/>
                <a:cs typeface="Lucida Sans"/>
              </a:rPr>
              <a:t>hardship </a:t>
            </a:r>
            <a:r>
              <a:rPr lang="en-US" sz="1400" spc="35" dirty="0">
                <a:solidFill>
                  <a:srgbClr val="231F20"/>
                </a:solidFill>
                <a:latin typeface="+mn-lt"/>
                <a:cs typeface="Calibri"/>
              </a:rPr>
              <a:t>(n) </a:t>
            </a:r>
            <a:r>
              <a:rPr lang="en-US" sz="1400" spc="25" dirty="0">
                <a:solidFill>
                  <a:srgbClr val="231F20"/>
                </a:solidFill>
                <a:latin typeface="Times New Roman"/>
                <a:cs typeface="Times New Roman"/>
              </a:rPr>
              <a:t>/ˈ</a:t>
            </a:r>
            <a:r>
              <a:rPr lang="en-US" sz="1400" spc="25" dirty="0" err="1">
                <a:solidFill>
                  <a:srgbClr val="231F20"/>
                </a:solidFill>
                <a:latin typeface="Times New Roman"/>
                <a:cs typeface="Times New Roman"/>
              </a:rPr>
              <a:t>hɑːdʃɪp</a:t>
            </a:r>
            <a:r>
              <a:rPr lang="en-US" sz="1400" spc="25" dirty="0">
                <a:solidFill>
                  <a:srgbClr val="231F20"/>
                </a:solidFill>
                <a:latin typeface="Times New Roman"/>
                <a:cs typeface="Times New Roman"/>
              </a:rPr>
              <a:t>/ </a:t>
            </a:r>
            <a:r>
              <a:rPr lang="en-US" sz="1400" spc="55" dirty="0">
                <a:solidFill>
                  <a:srgbClr val="231F20"/>
                </a:solidFill>
                <a:latin typeface="+mn-lt"/>
                <a:cs typeface="Calibri"/>
              </a:rPr>
              <a:t>something </a:t>
            </a:r>
            <a:r>
              <a:rPr lang="en-US" sz="1400" spc="50" dirty="0">
                <a:solidFill>
                  <a:srgbClr val="231F20"/>
                </a:solidFill>
                <a:latin typeface="+mn-lt"/>
                <a:cs typeface="Calibri"/>
              </a:rPr>
              <a:t>that makes</a:t>
            </a:r>
            <a:r>
              <a:rPr lang="en-US" sz="1400" spc="110" dirty="0">
                <a:solidFill>
                  <a:srgbClr val="231F20"/>
                </a:solidFill>
                <a:latin typeface="+mn-lt"/>
                <a:cs typeface="Calibri"/>
              </a:rPr>
              <a:t> </a:t>
            </a:r>
            <a:r>
              <a:rPr lang="en-US" sz="1400" spc="45" dirty="0">
                <a:solidFill>
                  <a:srgbClr val="231F20"/>
                </a:solidFill>
                <a:latin typeface="+mn-lt"/>
                <a:cs typeface="Calibri"/>
              </a:rPr>
              <a:t>life</a:t>
            </a:r>
            <a:r>
              <a:rPr lang="en-US" sz="1400" spc="55" dirty="0">
                <a:solidFill>
                  <a:srgbClr val="231F20"/>
                </a:solidFill>
                <a:latin typeface="+mn-lt"/>
                <a:cs typeface="Calibri"/>
              </a:rPr>
              <a:t> </a:t>
            </a:r>
            <a:r>
              <a:rPr lang="en-US" sz="1400" spc="45" dirty="0">
                <a:solidFill>
                  <a:srgbClr val="231F20"/>
                </a:solidFill>
                <a:latin typeface="+mn-lt"/>
                <a:cs typeface="Calibri"/>
              </a:rPr>
              <a:t>difficult	</a:t>
            </a:r>
            <a:endParaRPr lang="en-US" sz="1400" dirty="0">
              <a:solidFill>
                <a:prstClr val="black"/>
              </a:solidFill>
              <a:latin typeface="+mn-lt"/>
              <a:cs typeface="Calibri"/>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30</TotalTime>
  <Words>558</Words>
  <Application>Microsoft Office PowerPoint</Application>
  <PresentationFormat>Custom</PresentationFormat>
  <Paragraphs>53</Paragraphs>
  <Slides>7</Slides>
  <Notes>0</Notes>
  <HiddenSlides>0</HiddenSlides>
  <MMClips>0</MMClips>
  <ScaleCrop>false</ScaleCrop>
  <HeadingPairs>
    <vt:vector size="6" baseType="variant">
      <vt:variant>
        <vt:lpstr>الخطوط المستخدمة</vt:lpstr>
      </vt:variant>
      <vt:variant>
        <vt:i4>7</vt:i4>
      </vt:variant>
      <vt:variant>
        <vt:lpstr>قالب التصميم</vt:lpstr>
      </vt:variant>
      <vt:variant>
        <vt:i4>3</vt:i4>
      </vt:variant>
      <vt:variant>
        <vt:lpstr>عناوين الشرائح</vt:lpstr>
      </vt:variant>
      <vt:variant>
        <vt:i4>7</vt:i4>
      </vt:variant>
    </vt:vector>
  </HeadingPairs>
  <TitlesOfParts>
    <vt:vector size="17" baseType="lpstr">
      <vt:lpstr>Arial</vt:lpstr>
      <vt:lpstr>Impact</vt:lpstr>
      <vt:lpstr>Calibri</vt:lpstr>
      <vt:lpstr>Lucida Sans</vt:lpstr>
      <vt:lpstr>Palatino Linotype</vt:lpstr>
      <vt:lpstr>Tahoma</vt:lpstr>
      <vt:lpstr>Times New Roman</vt:lpstr>
      <vt:lpstr>Main Event</vt:lpstr>
      <vt:lpstr>Main Event</vt:lpstr>
      <vt:lpstr>Main Event</vt:lpstr>
      <vt:lpstr>الشريحة 1</vt:lpstr>
      <vt:lpstr>الشريحة 2</vt:lpstr>
      <vt:lpstr>الشريحة 3</vt:lpstr>
      <vt:lpstr>الشريحة 4</vt:lpstr>
      <vt:lpstr>الشريحة 5</vt:lpstr>
      <vt:lpstr>الشريحة 6</vt:lpstr>
      <vt:lpstr>الشريحة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Eman Abdelati</dc:creator>
  <cp:lastModifiedBy>user</cp:lastModifiedBy>
  <cp:revision>4</cp:revision>
  <dcterms:created xsi:type="dcterms:W3CDTF">2020-03-16T00:21:08Z</dcterms:created>
  <dcterms:modified xsi:type="dcterms:W3CDTF">2020-03-20T19:19:46Z</dcterms:modified>
</cp:coreProperties>
</file>